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9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itchFamily="2" charset="77"/>
      <p:regular r:id="rId20"/>
      <p:bold r:id="rId21"/>
      <p:italic r:id="rId22"/>
      <p:boldItalic r:id="rId23"/>
    </p:embeddedFont>
    <p:embeddedFont>
      <p:font typeface="Nunito Black" panose="020F0502020204030204" pitchFamily="34" charset="0"/>
      <p:bold r:id="rId24"/>
      <p:italic r:id="rId25"/>
      <p:boldItalic r:id="rId26"/>
    </p:embeddedFont>
    <p:embeddedFont>
      <p:font typeface="Nunito ExtraBold" panose="020F0502020204030204" pitchFamily="34" charset="0"/>
      <p:bold r:id="rId27"/>
      <p:italic r:id="rId28"/>
      <p:boldItalic r:id="rId29"/>
    </p:embeddedFont>
    <p:embeddedFont>
      <p:font typeface="Nunito Medium" pitchFamily="2" charset="77"/>
      <p:regular r:id="rId30"/>
      <p:bold r:id="rId31"/>
      <p:italic r:id="rId32"/>
      <p:boldItalic r:id="rId33"/>
    </p:embeddedFont>
    <p:embeddedFont>
      <p:font typeface="Nunito SemiBold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0"/>
    <a:srgbClr val="0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ACA4EB-0A37-4A19-B960-73D0866012A6}">
  <a:tblStyle styleId="{54ACA4EB-0A37-4A19-B960-73D086601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/>
    <p:restoredTop sz="59098"/>
  </p:normalViewPr>
  <p:slideViewPr>
    <p:cSldViewPr snapToGrid="0">
      <p:cViewPr varScale="1">
        <p:scale>
          <a:sx n="90" d="100"/>
          <a:sy n="90" d="100"/>
        </p:scale>
        <p:origin x="2208" y="1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e7738984d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6e7738984d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PH" sz="3600" b="0" dirty="0"/>
          </a:p>
        </p:txBody>
      </p:sp>
    </p:spTree>
    <p:extLst>
      <p:ext uri="{BB962C8B-B14F-4D97-AF65-F5344CB8AC3E}">
        <p14:creationId xmlns:p14="http://schemas.microsoft.com/office/powerpoint/2010/main" val="136319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e7738984d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6e7738984d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e7738984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e7738984d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e7738984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6e7738984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6d8f86ed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6d8f86ed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PH" sz="2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dc068cb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dc068cb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PH" sz="20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dc068cb4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dc068cb4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"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dc068cb4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dc068cb4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9415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e7738984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e7738984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e7738984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e7738984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PH" sz="2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e7738984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e7738984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PH" sz="3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e7738984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e7738984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PH" sz="7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e7738984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6e7738984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Halftone-background.png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mailto:acorachea@doh.gov.ph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5FA21-D356-B329-6E18-2E32AF89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340"/>
          <a:stretch/>
        </p:blipFill>
        <p:spPr>
          <a:xfrm>
            <a:off x="4835753" y="-19250"/>
            <a:ext cx="4691108" cy="5181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6810-12EC-C4EE-7601-407A83C31D2F}"/>
              </a:ext>
            </a:extLst>
          </p:cNvPr>
          <p:cNvSpPr/>
          <p:nvPr/>
        </p:nvSpPr>
        <p:spPr>
          <a:xfrm>
            <a:off x="-2901" y="-25000"/>
            <a:ext cx="5469209" cy="5181999"/>
          </a:xfrm>
          <a:prstGeom prst="rect">
            <a:avLst/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6;p13"/>
          <p:cNvSpPr txBox="1"/>
          <p:nvPr/>
        </p:nvSpPr>
        <p:spPr>
          <a:xfrm>
            <a:off x="108499" y="1589099"/>
            <a:ext cx="5135014" cy="1158600"/>
          </a:xfrm>
          <a:prstGeom prst="rect">
            <a:avLst/>
          </a:prstGeom>
          <a:noFill/>
          <a:ln>
            <a:noFill/>
          </a:ln>
          <a:effectLst>
            <a:outerShdw blurRad="185738" dist="57150" dir="162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 Cost-Effectiveness of Social and Behavior Change Campaigns (SBCC)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 Cessation Services in Reducing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Alcohol-Related Harms in the Philippines</a:t>
            </a:r>
            <a:endParaRPr sz="20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8499" y="3849577"/>
            <a:ext cx="4812000" cy="771300"/>
          </a:xfrm>
          <a:prstGeom prst="rect">
            <a:avLst/>
          </a:prstGeom>
          <a:noFill/>
          <a:ln>
            <a:noFill/>
          </a:ln>
          <a:effectLst>
            <a:outerShdw blurRad="185738" dist="57150" dir="162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3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ANDREA MARGRETH S. ORA-CORACHEA, MDE, MPH, RN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3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Health Promotion Bureau</a:t>
            </a:r>
            <a:endParaRPr sz="13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3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Department of Health - Philippines</a:t>
            </a:r>
            <a:endParaRPr sz="13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58;p13">
            <a:extLst>
              <a:ext uri="{FF2B5EF4-FFF2-40B4-BE49-F238E27FC236}">
                <a16:creationId xmlns:a16="http://schemas.microsoft.com/office/drawing/2014/main" id="{76532735-70B9-07F5-5BD7-ABDD4965EF97}"/>
              </a:ext>
            </a:extLst>
          </p:cNvPr>
          <p:cNvSpPr txBox="1"/>
          <p:nvPr/>
        </p:nvSpPr>
        <p:spPr>
          <a:xfrm>
            <a:off x="5466308" y="-26375"/>
            <a:ext cx="3961599" cy="5183374"/>
          </a:xfrm>
          <a:prstGeom prst="rect">
            <a:avLst/>
          </a:prstGeom>
          <a:solidFill>
            <a:schemeClr val="accent3">
              <a:alpha val="32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/>
          <p:nvPr/>
        </p:nvSpPr>
        <p:spPr>
          <a:xfrm>
            <a:off x="502424" y="300148"/>
            <a:ext cx="82057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Policy Option 4, which combines SBCC and cessation services,</a:t>
            </a:r>
            <a:endParaRPr sz="1800" b="1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Resulted in the highest ICER that is within the Willingness-to-Pay threshold*</a:t>
            </a:r>
            <a:endParaRPr sz="1800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5" name="Google Shape;2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00" y="1080077"/>
            <a:ext cx="5199825" cy="34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 txBox="1"/>
          <p:nvPr/>
        </p:nvSpPr>
        <p:spPr>
          <a:xfrm>
            <a:off x="3644602" y="1836867"/>
            <a:ext cx="1854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Policy Option 3: </a:t>
            </a:r>
            <a:endParaRPr sz="900" b="1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Alcohol cessation program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4136308" y="2462167"/>
            <a:ext cx="155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Policy Option 4: 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SBCC and cessation program</a:t>
            </a:r>
            <a:endParaRPr sz="9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1941522" y="3536325"/>
            <a:ext cx="1154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Policy Option 2: </a:t>
            </a:r>
            <a:endParaRPr sz="900" b="1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SBCC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751899" y="3536325"/>
            <a:ext cx="991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Policy Option 1:</a:t>
            </a:r>
            <a:endParaRPr sz="900" b="1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Baseline scenario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60" name="Google Shape;260;p21"/>
          <p:cNvGraphicFramePr/>
          <p:nvPr>
            <p:extLst>
              <p:ext uri="{D42A27DB-BD31-4B8C-83A1-F6EECF244321}">
                <p14:modId xmlns:p14="http://schemas.microsoft.com/office/powerpoint/2010/main" val="1786249102"/>
              </p:ext>
            </p:extLst>
          </p:nvPr>
        </p:nvGraphicFramePr>
        <p:xfrm>
          <a:off x="5499500" y="1288762"/>
          <a:ext cx="3403200" cy="2346810"/>
        </p:xfrm>
        <a:graphic>
          <a:graphicData uri="http://schemas.openxmlformats.org/drawingml/2006/table">
            <a:tbl>
              <a:tblPr>
                <a:noFill/>
                <a:tableStyleId>{54ACA4EB-0A37-4A19-B960-73D0866012A6}</a:tableStyleId>
              </a:tblPr>
              <a:tblGrid>
                <a:gridCol w="108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Policy Option</a:t>
                      </a:r>
                      <a:endParaRPr sz="12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ICER</a:t>
                      </a:r>
                      <a:endParaRPr sz="1200" b="1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(WTP: USD 4, 183.52)*</a:t>
                      </a:r>
                      <a:endParaRPr sz="1200" b="1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Nunito"/>
                          <a:ea typeface="Nunito"/>
                          <a:cs typeface="Nunito"/>
                          <a:sym typeface="Nunito"/>
                        </a:rPr>
                        <a:t>USD 3.37 / DALY averted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USD 26.38 / DALY averted</a:t>
                      </a:r>
                      <a:endParaRPr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Strongly dominated</a:t>
                      </a:r>
                      <a:endParaRPr i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1" name="Google Shape;261;p21"/>
          <p:cNvSpPr txBox="1"/>
          <p:nvPr/>
        </p:nvSpPr>
        <p:spPr>
          <a:xfrm>
            <a:off x="5499500" y="3665641"/>
            <a:ext cx="34032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*Willingness-to-Pay threshold: USD 4,183.52 derived from the Philippine HTA methods guide of using 1x GDP/capita per DALY averted</a:t>
            </a:r>
            <a:endParaRPr sz="1100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/>
          <p:nvPr/>
        </p:nvSpPr>
        <p:spPr>
          <a:xfrm rot="10800000" flipH="1">
            <a:off x="0" y="150"/>
            <a:ext cx="2193600" cy="514200"/>
          </a:xfrm>
          <a:prstGeom prst="round1Rect">
            <a:avLst>
              <a:gd name="adj" fmla="val 50000"/>
            </a:avLst>
          </a:prstGeom>
          <a:solidFill>
            <a:srgbClr val="005F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2"/>
          <p:cNvSpPr txBox="1"/>
          <p:nvPr/>
        </p:nvSpPr>
        <p:spPr>
          <a:xfrm>
            <a:off x="137200" y="46858"/>
            <a:ext cx="1989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Sensitivity Analysis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137203" y="5608604"/>
            <a:ext cx="245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>
            <a:off x="3323425" y="205943"/>
            <a:ext cx="5657728" cy="4421412"/>
            <a:chOff x="3323425" y="205943"/>
            <a:chExt cx="5657728" cy="4421412"/>
          </a:xfrm>
        </p:grpSpPr>
        <p:grpSp>
          <p:nvGrpSpPr>
            <p:cNvPr id="270" name="Google Shape;270;p22"/>
            <p:cNvGrpSpPr/>
            <p:nvPr/>
          </p:nvGrpSpPr>
          <p:grpSpPr>
            <a:xfrm>
              <a:off x="3323425" y="205943"/>
              <a:ext cx="5657728" cy="4421412"/>
              <a:chOff x="3430749" y="289774"/>
              <a:chExt cx="5550602" cy="4337695"/>
            </a:xfrm>
          </p:grpSpPr>
          <p:pic>
            <p:nvPicPr>
              <p:cNvPr id="271" name="Google Shape;271;p22"/>
              <p:cNvPicPr preferRelativeResize="0"/>
              <p:nvPr/>
            </p:nvPicPr>
            <p:blipFill rotWithShape="1">
              <a:blip r:embed="rId3">
                <a:alphaModFix/>
              </a:blip>
              <a:srcRect b="21054"/>
              <a:stretch/>
            </p:blipFill>
            <p:spPr>
              <a:xfrm>
                <a:off x="4099439" y="289774"/>
                <a:ext cx="4881911" cy="39182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2" name="Google Shape;272;p22"/>
              <p:cNvSpPr/>
              <p:nvPr/>
            </p:nvSpPr>
            <p:spPr>
              <a:xfrm rot="5400000">
                <a:off x="5996349" y="1642469"/>
                <a:ext cx="419400" cy="5550600"/>
              </a:xfrm>
              <a:prstGeom prst="rect">
                <a:avLst/>
              </a:prstGeom>
              <a:solidFill>
                <a:srgbClr val="D7D9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2"/>
              <p:cNvSpPr/>
              <p:nvPr/>
            </p:nvSpPr>
            <p:spPr>
              <a:xfrm>
                <a:off x="3430750" y="289775"/>
                <a:ext cx="1455600" cy="3918300"/>
              </a:xfrm>
              <a:prstGeom prst="rect">
                <a:avLst/>
              </a:prstGeom>
              <a:solidFill>
                <a:srgbClr val="D7D9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" name="Google Shape;274;p22"/>
            <p:cNvSpPr txBox="1"/>
            <p:nvPr/>
          </p:nvSpPr>
          <p:spPr>
            <a:xfrm>
              <a:off x="3382828" y="690625"/>
              <a:ext cx="1375800" cy="30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Drinking among individuals in cessation program</a:t>
              </a:r>
              <a:endParaRPr sz="5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5" name="Google Shape;275;p22"/>
            <p:cNvSpPr txBox="1"/>
            <p:nvPr/>
          </p:nvSpPr>
          <p:spPr>
            <a:xfrm>
              <a:off x="3382828" y="1086284"/>
              <a:ext cx="1375800" cy="30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Severity of diabetes mellitus (disability weight)</a:t>
              </a:r>
              <a:endParaRPr sz="5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6" name="Google Shape;276;p22"/>
            <p:cNvSpPr txBox="1"/>
            <p:nvPr/>
          </p:nvSpPr>
          <p:spPr>
            <a:xfrm>
              <a:off x="3382828" y="1462160"/>
              <a:ext cx="1375800" cy="30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Drinking among individuals reached by the SBCC</a:t>
              </a:r>
              <a:endParaRPr sz="5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7" name="Google Shape;277;p22"/>
            <p:cNvSpPr txBox="1"/>
            <p:nvPr/>
          </p:nvSpPr>
          <p:spPr>
            <a:xfrm>
              <a:off x="3382825" y="1838025"/>
              <a:ext cx="1552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Prob. of cirrhosis among drinkers who availed of cessation service</a:t>
              </a:r>
              <a:endParaRPr sz="5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8" name="Google Shape;278;p22"/>
            <p:cNvSpPr txBox="1"/>
            <p:nvPr/>
          </p:nvSpPr>
          <p:spPr>
            <a:xfrm>
              <a:off x="3382825" y="2213900"/>
              <a:ext cx="1552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Prob. of  stroke among drinkers who availed of cessation service</a:t>
              </a:r>
              <a:endParaRPr sz="7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9" name="Google Shape;279;p22"/>
            <p:cNvSpPr txBox="1"/>
            <p:nvPr/>
          </p:nvSpPr>
          <p:spPr>
            <a:xfrm>
              <a:off x="3382825" y="2589775"/>
              <a:ext cx="1552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Severity of liver cirrhosis (disability weight)</a:t>
              </a:r>
              <a:endParaRPr sz="7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0" name="Google Shape;280;p22"/>
            <p:cNvSpPr txBox="1"/>
            <p:nvPr/>
          </p:nvSpPr>
          <p:spPr>
            <a:xfrm>
              <a:off x="3382825" y="2985425"/>
              <a:ext cx="1552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Severity of stroke </a:t>
              </a:r>
              <a:endParaRPr sz="700"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(disability weight)</a:t>
              </a:r>
              <a:endParaRPr sz="7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1" name="Google Shape;281;p22"/>
            <p:cNvSpPr txBox="1"/>
            <p:nvPr/>
          </p:nvSpPr>
          <p:spPr>
            <a:xfrm>
              <a:off x="3382825" y="3381075"/>
              <a:ext cx="1552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Prob. of DM among drinkers who availed of cessation service</a:t>
              </a:r>
              <a:endParaRPr sz="7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2" name="Google Shape;282;p22"/>
            <p:cNvSpPr txBox="1"/>
            <p:nvPr/>
          </p:nvSpPr>
          <p:spPr>
            <a:xfrm>
              <a:off x="3382825" y="3776725"/>
              <a:ext cx="1552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Nunito"/>
                  <a:ea typeface="Nunito"/>
                  <a:cs typeface="Nunito"/>
                  <a:sym typeface="Nunito"/>
                </a:rPr>
                <a:t>Severity of hypertensive heart disease (disability weight)</a:t>
              </a:r>
              <a:endParaRPr sz="700"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283" name="Google Shape;283;p22"/>
            <p:cNvCxnSpPr/>
            <p:nvPr/>
          </p:nvCxnSpPr>
          <p:spPr>
            <a:xfrm>
              <a:off x="4838700" y="844525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22"/>
            <p:cNvCxnSpPr/>
            <p:nvPr/>
          </p:nvCxnSpPr>
          <p:spPr>
            <a:xfrm>
              <a:off x="4838700" y="1240175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22"/>
            <p:cNvCxnSpPr/>
            <p:nvPr/>
          </p:nvCxnSpPr>
          <p:spPr>
            <a:xfrm>
              <a:off x="4838700" y="1616050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22"/>
            <p:cNvCxnSpPr/>
            <p:nvPr/>
          </p:nvCxnSpPr>
          <p:spPr>
            <a:xfrm>
              <a:off x="4838700" y="1991925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22"/>
            <p:cNvCxnSpPr/>
            <p:nvPr/>
          </p:nvCxnSpPr>
          <p:spPr>
            <a:xfrm>
              <a:off x="4838700" y="2367800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22"/>
            <p:cNvCxnSpPr/>
            <p:nvPr/>
          </p:nvCxnSpPr>
          <p:spPr>
            <a:xfrm>
              <a:off x="4838700" y="2743675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2"/>
            <p:cNvCxnSpPr/>
            <p:nvPr/>
          </p:nvCxnSpPr>
          <p:spPr>
            <a:xfrm>
              <a:off x="4838700" y="3139325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22"/>
            <p:cNvCxnSpPr/>
            <p:nvPr/>
          </p:nvCxnSpPr>
          <p:spPr>
            <a:xfrm>
              <a:off x="4838700" y="3534975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2"/>
            <p:cNvCxnSpPr/>
            <p:nvPr/>
          </p:nvCxnSpPr>
          <p:spPr>
            <a:xfrm>
              <a:off x="4838700" y="3954075"/>
              <a:ext cx="15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2" name="Google Shape;292;p22"/>
          <p:cNvSpPr txBox="1"/>
          <p:nvPr/>
        </p:nvSpPr>
        <p:spPr>
          <a:xfrm>
            <a:off x="166800" y="1729800"/>
            <a:ext cx="2934300" cy="23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Most sensitive parameters:</a:t>
            </a:r>
            <a:endParaRPr b="1" dirty="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1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Char char="•"/>
            </a:pPr>
            <a:r>
              <a:rPr lang="en" sz="11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Probability of consuming alcohol among individuals who availed of the cessation service</a:t>
            </a:r>
            <a:endParaRPr sz="1100" dirty="0">
              <a:latin typeface="Nunito"/>
              <a:ea typeface="Nunito"/>
              <a:cs typeface="Nunito"/>
              <a:sym typeface="Nunito"/>
            </a:endParaRPr>
          </a:p>
          <a:p>
            <a:pPr marL="342900" marR="0" lvl="1" indent="-234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Char char="•"/>
            </a:pPr>
            <a:r>
              <a:rPr lang="en" sz="11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Severity of disease (disability weight for diabetes mellitus)</a:t>
            </a:r>
            <a:endParaRPr sz="110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marR="0" lvl="1" indent="-234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Nunito"/>
              <a:buChar char="•"/>
            </a:pPr>
            <a:r>
              <a:rPr lang="en" sz="110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Probability of consuming alcohol among individuals reached by the SBCC </a:t>
            </a:r>
            <a:endParaRPr sz="11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22"/>
          <p:cNvSpPr txBox="1"/>
          <p:nvPr/>
        </p:nvSpPr>
        <p:spPr>
          <a:xfrm>
            <a:off x="166800" y="987875"/>
            <a:ext cx="2987400" cy="522600"/>
          </a:xfrm>
          <a:prstGeom prst="rect">
            <a:avLst/>
          </a:prstGeom>
          <a:solidFill>
            <a:srgbClr val="0161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Findings remained robust across a range of sensitivity scenarios</a:t>
            </a:r>
            <a:endParaRPr sz="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3" title="shutterstock_2441227119 (1).jpg"/>
          <p:cNvPicPr preferRelativeResize="0"/>
          <p:nvPr/>
        </p:nvPicPr>
        <p:blipFill rotWithShape="1">
          <a:blip r:embed="rId3">
            <a:alphaModFix/>
          </a:blip>
          <a:srcRect t="7862" b="7862"/>
          <a:stretch/>
        </p:blipFill>
        <p:spPr>
          <a:xfrm>
            <a:off x="3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/>
        </p:nvSpPr>
        <p:spPr>
          <a:xfrm>
            <a:off x="424500" y="3386225"/>
            <a:ext cx="6935700" cy="1224000"/>
          </a:xfrm>
          <a:prstGeom prst="rect">
            <a:avLst/>
          </a:prstGeom>
          <a:noFill/>
          <a:ln>
            <a:noFill/>
          </a:ln>
          <a:effectLst>
            <a:outerShdw blurRad="371475" dist="19050" dir="8460000" algn="bl" rotWithShape="0">
              <a:srgbClr val="000000">
                <a:alpha val="83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Implementing social and behavior change campaigns alongside cessation services is a</a:t>
            </a:r>
            <a:r>
              <a:rPr lang="en" sz="2100" dirty="0">
                <a:solidFill>
                  <a:schemeClr val="lt1"/>
                </a:solidFill>
                <a:highlight>
                  <a:srgbClr val="005F7A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100" b="1" dirty="0">
                <a:solidFill>
                  <a:schemeClr val="lt1"/>
                </a:solidFill>
                <a:highlight>
                  <a:srgbClr val="005F7A"/>
                </a:highlight>
                <a:latin typeface="Nunito"/>
                <a:ea typeface="Nunito"/>
                <a:cs typeface="Nunito"/>
                <a:sym typeface="Nunito"/>
              </a:rPr>
              <a:t>cost-efficient </a:t>
            </a:r>
            <a:endParaRPr sz="2100" b="1" dirty="0">
              <a:solidFill>
                <a:schemeClr val="lt1"/>
              </a:solidFill>
              <a:highlight>
                <a:srgbClr val="005F7A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100" b="1" dirty="0">
                <a:solidFill>
                  <a:schemeClr val="lt1"/>
                </a:solidFill>
                <a:highlight>
                  <a:srgbClr val="005F7A"/>
                </a:highlight>
                <a:latin typeface="Nunito"/>
                <a:ea typeface="Nunito"/>
                <a:cs typeface="Nunito"/>
                <a:sym typeface="Nunito"/>
              </a:rPr>
              <a:t>strategy for reducing alcohol-related harms.</a:t>
            </a:r>
            <a:endParaRPr sz="500" dirty="0">
              <a:solidFill>
                <a:schemeClr val="lt1"/>
              </a:solidFill>
              <a:highlight>
                <a:srgbClr val="005F7A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00" name="Google Shape;300;p23"/>
          <p:cNvGrpSpPr/>
          <p:nvPr/>
        </p:nvGrpSpPr>
        <p:grpSpPr>
          <a:xfrm>
            <a:off x="612049" y="2388319"/>
            <a:ext cx="668368" cy="668368"/>
            <a:chOff x="612075" y="2576675"/>
            <a:chExt cx="760200" cy="760200"/>
          </a:xfrm>
        </p:grpSpPr>
        <p:sp>
          <p:nvSpPr>
            <p:cNvPr id="301" name="Google Shape;301;p23"/>
            <p:cNvSpPr/>
            <p:nvPr/>
          </p:nvSpPr>
          <p:spPr>
            <a:xfrm>
              <a:off x="612075" y="2576675"/>
              <a:ext cx="760200" cy="760200"/>
            </a:xfrm>
            <a:prstGeom prst="ellipse">
              <a:avLst/>
            </a:prstGeom>
            <a:solidFill>
              <a:srgbClr val="005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2" name="Google Shape;302;p23" title="data-visualizatio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0550" y="2695153"/>
              <a:ext cx="523250" cy="523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23"/>
          <p:cNvGrpSpPr/>
          <p:nvPr/>
        </p:nvGrpSpPr>
        <p:grpSpPr>
          <a:xfrm>
            <a:off x="1427946" y="2388319"/>
            <a:ext cx="668368" cy="668368"/>
            <a:chOff x="1540075" y="2576675"/>
            <a:chExt cx="760200" cy="760200"/>
          </a:xfrm>
        </p:grpSpPr>
        <p:sp>
          <p:nvSpPr>
            <p:cNvPr id="304" name="Google Shape;304;p23"/>
            <p:cNvSpPr/>
            <p:nvPr/>
          </p:nvSpPr>
          <p:spPr>
            <a:xfrm>
              <a:off x="1540075" y="2576675"/>
              <a:ext cx="760200" cy="760200"/>
            </a:xfrm>
            <a:prstGeom prst="ellipse">
              <a:avLst/>
            </a:prstGeom>
            <a:solidFill>
              <a:srgbClr val="005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5" name="Google Shape;305;p23" title="school (3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14990" y="2751613"/>
              <a:ext cx="410369" cy="410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" name="Google Shape;306;p23"/>
          <p:cNvGrpSpPr/>
          <p:nvPr/>
        </p:nvGrpSpPr>
        <p:grpSpPr>
          <a:xfrm>
            <a:off x="2243844" y="2388319"/>
            <a:ext cx="668368" cy="668368"/>
            <a:chOff x="2468075" y="2576675"/>
            <a:chExt cx="760200" cy="760200"/>
          </a:xfrm>
        </p:grpSpPr>
        <p:sp>
          <p:nvSpPr>
            <p:cNvPr id="307" name="Google Shape;307;p23"/>
            <p:cNvSpPr/>
            <p:nvPr/>
          </p:nvSpPr>
          <p:spPr>
            <a:xfrm>
              <a:off x="2468075" y="2576675"/>
              <a:ext cx="760200" cy="760200"/>
            </a:xfrm>
            <a:prstGeom prst="ellipse">
              <a:avLst/>
            </a:prstGeom>
            <a:solidFill>
              <a:srgbClr val="005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8" name="Google Shape;308;p23" title="social-media-marketing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04890" y="2721525"/>
              <a:ext cx="466825" cy="466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/>
          <p:nvPr/>
        </p:nvSpPr>
        <p:spPr>
          <a:xfrm rot="10800000">
            <a:off x="410025" y="300"/>
            <a:ext cx="4328700" cy="5143200"/>
          </a:xfrm>
          <a:prstGeom prst="roundRect">
            <a:avLst>
              <a:gd name="adj" fmla="val 9264"/>
            </a:avLst>
          </a:prstGeom>
          <a:solidFill>
            <a:srgbClr val="01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0" y="0"/>
            <a:ext cx="917400" cy="5143500"/>
          </a:xfrm>
          <a:prstGeom prst="rect">
            <a:avLst/>
          </a:prstGeom>
          <a:solidFill>
            <a:srgbClr val="01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287555" y="1260575"/>
            <a:ext cx="333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Thank you!</a:t>
            </a:r>
            <a:endParaRPr sz="48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258275" y="2232775"/>
            <a:ext cx="4026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1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ANDREA MARGRETH S. ORA-CORACHEA, MDE, MPH, RN</a:t>
            </a:r>
            <a:endParaRPr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-PH" sz="10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Chief for Policy, Planning, Standards and Research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0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Health Promotion Bureau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000" b="0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Department of Health - Philippines</a:t>
            </a:r>
            <a:endParaRPr sz="1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258275" y="3224784"/>
            <a:ext cx="4026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000">
                <a:solidFill>
                  <a:srgbClr val="B6D7A8"/>
                </a:solidFill>
                <a:latin typeface="Nunito"/>
                <a:ea typeface="Nunito"/>
                <a:cs typeface="Nunito"/>
                <a:sym typeface="Nunito"/>
              </a:rPr>
              <a:t>For questions or clarifications: </a:t>
            </a:r>
            <a:endParaRPr sz="1000">
              <a:solidFill>
                <a:srgbClr val="B6D7A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673524" y="3532374"/>
            <a:ext cx="22155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10" i="0" strike="noStrike" cap="none">
                <a:solidFill>
                  <a:srgbClr val="B6D7A8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acorachea@doh.gov.p</a:t>
            </a:r>
            <a:r>
              <a:rPr lang="en" sz="1210" i="0" strike="noStrike" cap="none">
                <a:solidFill>
                  <a:srgbClr val="B6D7A8"/>
                </a:solidFill>
                <a:latin typeface="Nunito"/>
                <a:ea typeface="Nunito"/>
                <a:cs typeface="Nunito"/>
                <a:sym typeface="Nunito"/>
              </a:rPr>
              <a:t>h</a:t>
            </a:r>
            <a:endParaRPr sz="1210" i="0" strike="noStrike" cap="none">
              <a:solidFill>
                <a:srgbClr val="B6D7A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10" i="0" u="none" strike="noStrike" cap="none">
                <a:solidFill>
                  <a:srgbClr val="B6D7A8"/>
                </a:solidFill>
                <a:latin typeface="Nunito"/>
                <a:ea typeface="Nunito"/>
                <a:cs typeface="Nunito"/>
                <a:sym typeface="Nunito"/>
              </a:rPr>
              <a:t>corachea.andrea@gmail.com</a:t>
            </a:r>
            <a:endParaRPr sz="1210" i="0" u="none" strike="noStrike" cap="none">
              <a:solidFill>
                <a:srgbClr val="B6D7A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673522" y="4065509"/>
            <a:ext cx="2000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6D7A8"/>
                </a:solidFill>
                <a:latin typeface="Nunito"/>
                <a:ea typeface="Nunito"/>
                <a:cs typeface="Nunito"/>
                <a:sym typeface="Nunito"/>
              </a:rPr>
              <a:t>+63 977 853 9871</a:t>
            </a:r>
            <a:endParaRPr sz="1200">
              <a:solidFill>
                <a:srgbClr val="B6D7A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334800" y="3619834"/>
            <a:ext cx="247800" cy="24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/>
          <p:nvPr/>
        </p:nvSpPr>
        <p:spPr>
          <a:xfrm>
            <a:off x="334800" y="4034009"/>
            <a:ext cx="247800" cy="24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"/>
          <p:cNvSpPr txBox="1"/>
          <p:nvPr/>
        </p:nvSpPr>
        <p:spPr>
          <a:xfrm>
            <a:off x="673530" y="4442334"/>
            <a:ext cx="129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0" u="none" strike="noStrike" cap="none">
                <a:solidFill>
                  <a:srgbClr val="B6D7A8"/>
                </a:solidFill>
                <a:latin typeface="Nunito"/>
                <a:ea typeface="Nunito"/>
                <a:cs typeface="Nunito"/>
                <a:sym typeface="Nunito"/>
              </a:rPr>
              <a:t>www.doh.gov.ph</a:t>
            </a:r>
            <a:endParaRPr sz="1200" i="0" u="none" strike="noStrike" cap="none">
              <a:solidFill>
                <a:srgbClr val="B6D7A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334800" y="4410834"/>
            <a:ext cx="247800" cy="24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24" title="A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850" y="3641821"/>
            <a:ext cx="208174" cy="2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 title="Web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13" y="4434563"/>
            <a:ext cx="208176" cy="19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 title="Phon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310" y="4058273"/>
            <a:ext cx="184090" cy="2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4"/>
          <p:cNvSpPr txBox="1"/>
          <p:nvPr/>
        </p:nvSpPr>
        <p:spPr>
          <a:xfrm>
            <a:off x="4890474" y="1719145"/>
            <a:ext cx="4026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6082"/>
              </a:buClr>
              <a:buSzPts val="1600"/>
              <a:buFont typeface="Nunito"/>
              <a:buNone/>
            </a:pPr>
            <a:r>
              <a:rPr lang="en" sz="1000" b="1" dirty="0">
                <a:solidFill>
                  <a:srgbClr val="016160"/>
                </a:solidFill>
                <a:latin typeface="Nunito"/>
                <a:ea typeface="Nunito"/>
                <a:cs typeface="Nunito"/>
                <a:sym typeface="Nunito"/>
              </a:rPr>
              <a:t>Special thanks to:</a:t>
            </a:r>
            <a:endParaRPr sz="1000" b="1" dirty="0">
              <a:solidFill>
                <a:srgbClr val="0161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8B246-D91E-5EB6-8E22-A3C199D8B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981" y="2203447"/>
            <a:ext cx="2907286" cy="429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CBD41-FE21-C98A-D5AB-50A93CE7C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981" y="4101338"/>
            <a:ext cx="1360036" cy="42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9B738-9ECD-99CF-88FA-4CEC0509CA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981" y="2727939"/>
            <a:ext cx="1951125" cy="446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AC4CB8-685C-E02C-FA3E-A906BEB67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9981" y="3419457"/>
            <a:ext cx="2560661" cy="437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 title="PH-de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570525" y="409375"/>
            <a:ext cx="6003000" cy="14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Every</a:t>
            </a:r>
            <a:r>
              <a:rPr lang="en" sz="3200" dirty="0">
                <a:solidFill>
                  <a:srgbClr val="134F5C"/>
                </a:solidFill>
                <a:latin typeface="Nunito Black"/>
                <a:ea typeface="Nunito Black"/>
                <a:cs typeface="Nunito Black"/>
                <a:sym typeface="Nunito Black"/>
              </a:rPr>
              <a:t> 20 MINUTES</a:t>
            </a:r>
            <a:r>
              <a:rPr lang="en" sz="3200" dirty="0"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,</a:t>
            </a:r>
            <a:endParaRPr sz="1500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 Filipino dies from alcohol-attributable causes, including cancers, liver diseases, and cardiovascular diseases.</a:t>
            </a:r>
            <a:endParaRPr sz="1600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0EA03F-1108-5B7B-B97B-F82700F879E8}"/>
              </a:ext>
            </a:extLst>
          </p:cNvPr>
          <p:cNvGrpSpPr/>
          <p:nvPr/>
        </p:nvGrpSpPr>
        <p:grpSpPr>
          <a:xfrm>
            <a:off x="1850900" y="1765300"/>
            <a:ext cx="2180100" cy="2703078"/>
            <a:chOff x="1850900" y="1765300"/>
            <a:chExt cx="2180100" cy="2703078"/>
          </a:xfrm>
        </p:grpSpPr>
        <p:pic>
          <p:nvPicPr>
            <p:cNvPr id="63" name="Google Shape;63;p14" title="Points scored"/>
            <p:cNvPicPr preferRelativeResize="0"/>
            <p:nvPr/>
          </p:nvPicPr>
          <p:blipFill rotWithShape="1">
            <a:blip r:embed="rId4">
              <a:alphaModFix/>
            </a:blip>
            <a:srcRect l="22010" t="4942" r="22010" b="4870"/>
            <a:stretch/>
          </p:blipFill>
          <p:spPr>
            <a:xfrm>
              <a:off x="1850900" y="1765300"/>
              <a:ext cx="2180100" cy="2171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64" name="Google Shape;64;p14"/>
            <p:cNvSpPr txBox="1"/>
            <p:nvPr/>
          </p:nvSpPr>
          <p:spPr>
            <a:xfrm>
              <a:off x="2232550" y="2509920"/>
              <a:ext cx="1416600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200" dirty="0">
                  <a:solidFill>
                    <a:srgbClr val="134F5C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56.3</a:t>
              </a:r>
              <a:r>
                <a:rPr lang="en" sz="3200" baseline="30000" dirty="0">
                  <a:solidFill>
                    <a:srgbClr val="134F5C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%</a:t>
              </a:r>
              <a:endParaRPr sz="1800" baseline="30000" dirty="0">
                <a:solidFill>
                  <a:schemeClr val="dk2"/>
                </a:solidFill>
              </a:endParaRPr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1925950" y="3967078"/>
              <a:ext cx="20298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Filipino adults consume alcohol</a:t>
              </a:r>
              <a:endParaRPr dirty="0"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B0B6C86-7A54-DD5C-AF96-FC29072E22B1}"/>
              </a:ext>
            </a:extLst>
          </p:cNvPr>
          <p:cNvGrpSpPr/>
          <p:nvPr/>
        </p:nvGrpSpPr>
        <p:grpSpPr>
          <a:xfrm>
            <a:off x="4636675" y="1765300"/>
            <a:ext cx="3133200" cy="2940678"/>
            <a:chOff x="4636675" y="1765300"/>
            <a:chExt cx="3133200" cy="2940678"/>
          </a:xfrm>
        </p:grpSpPr>
        <p:pic>
          <p:nvPicPr>
            <p:cNvPr id="65" name="Google Shape;65;p14" title="Points scored"/>
            <p:cNvPicPr preferRelativeResize="0"/>
            <p:nvPr/>
          </p:nvPicPr>
          <p:blipFill rotWithShape="1">
            <a:blip r:embed="rId5">
              <a:alphaModFix/>
            </a:blip>
            <a:srcRect l="22325" t="4946" r="21692" b="3620"/>
            <a:stretch/>
          </p:blipFill>
          <p:spPr>
            <a:xfrm>
              <a:off x="5125450" y="1765300"/>
              <a:ext cx="2180100" cy="2201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5507200" y="2509920"/>
              <a:ext cx="1416600" cy="677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5B0F00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36.1</a:t>
              </a:r>
              <a:r>
                <a:rPr lang="en" sz="3200" baseline="30000" dirty="0">
                  <a:solidFill>
                    <a:srgbClr val="5B0F00"/>
                  </a:solidFill>
                  <a:latin typeface="Nunito Black"/>
                  <a:ea typeface="Nunito Black"/>
                  <a:cs typeface="Nunito Black"/>
                  <a:sym typeface="Nunito Black"/>
                </a:rPr>
                <a:t>%</a:t>
              </a:r>
              <a:endParaRPr sz="1800" baseline="30000" dirty="0">
                <a:solidFill>
                  <a:srgbClr val="5B0F00"/>
                </a:solidFill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4636675" y="3967078"/>
              <a:ext cx="313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5B0F00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Filipino adults unaware of the health harms of alcohol consumption</a:t>
              </a:r>
              <a:endParaRPr dirty="0">
                <a:solidFill>
                  <a:srgbClr val="5B0F00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title="Andrea-1.png"/>
          <p:cNvPicPr preferRelativeResize="0"/>
          <p:nvPr/>
        </p:nvPicPr>
        <p:blipFill rotWithShape="1">
          <a:blip r:embed="rId3">
            <a:alphaModFix/>
          </a:blip>
          <a:srcRect l="-1" t="26667" r="65081" b="29444"/>
          <a:stretch/>
        </p:blipFill>
        <p:spPr>
          <a:xfrm>
            <a:off x="0" y="1371600"/>
            <a:ext cx="3192997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5"/>
          <p:cNvGrpSpPr/>
          <p:nvPr/>
        </p:nvGrpSpPr>
        <p:grpSpPr>
          <a:xfrm>
            <a:off x="0" y="0"/>
            <a:ext cx="9144000" cy="5143505"/>
            <a:chOff x="0" y="0"/>
            <a:chExt cx="9144000" cy="5143505"/>
          </a:xfrm>
        </p:grpSpPr>
        <p:pic>
          <p:nvPicPr>
            <p:cNvPr id="76" name="Google Shape;76;p15" title="Andrea-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5143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5"/>
            <p:cNvSpPr/>
            <p:nvPr/>
          </p:nvSpPr>
          <p:spPr>
            <a:xfrm>
              <a:off x="4772050" y="1504950"/>
              <a:ext cx="99900" cy="185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rgbClr val="005F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00825" y="1504950"/>
              <a:ext cx="99900" cy="185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rgbClr val="005F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8029600" y="1504950"/>
              <a:ext cx="99900" cy="185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rgbClr val="005F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5"/>
          <p:cNvSpPr/>
          <p:nvPr/>
        </p:nvSpPr>
        <p:spPr>
          <a:xfrm>
            <a:off x="3715950" y="3116667"/>
            <a:ext cx="2408400" cy="839100"/>
          </a:xfrm>
          <a:prstGeom prst="roundRect">
            <a:avLst>
              <a:gd name="adj" fmla="val 16667"/>
            </a:avLst>
          </a:prstGeom>
          <a:solidFill>
            <a:srgbClr val="D55F2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Scaling up education and awareness campaigns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6647303" y="2604400"/>
            <a:ext cx="2408400" cy="839100"/>
          </a:xfrm>
          <a:prstGeom prst="roundRect">
            <a:avLst>
              <a:gd name="adj" fmla="val 16667"/>
            </a:avLst>
          </a:prstGeom>
          <a:solidFill>
            <a:srgbClr val="D55F2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Facilitating access to alcohol cessation, and treatment and rehabilitation</a:t>
            </a:r>
            <a:endParaRPr sz="12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8387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671400" y="344125"/>
            <a:ext cx="7801200" cy="14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Research Question:</a:t>
            </a:r>
            <a:endParaRPr sz="2100" b="1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Is it cost-effective to implement social and behavior change campaigns (SBCC) and alcohol cessation services to avert alcohol-related harm?</a:t>
            </a:r>
            <a:endParaRPr sz="1600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88576" y="4115425"/>
            <a:ext cx="86571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Data Sources: </a:t>
            </a:r>
            <a:endParaRPr sz="1000" i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• GBD, Country Surveys (Prevalence of Alcohol Consumption, Health Literacy Survey), Discount Rate and WTP threshold from Philippines-HTA Unit, Administrative Data on the Cost of Implementing the Interventions, Literature on the Effectiveness of SBC and Cessation Services</a:t>
            </a:r>
            <a:endParaRPr sz="1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8" name="Google Shape;88;p16"/>
          <p:cNvGrpSpPr/>
          <p:nvPr/>
        </p:nvGrpSpPr>
        <p:grpSpPr>
          <a:xfrm>
            <a:off x="957875" y="1781850"/>
            <a:ext cx="7261000" cy="2138800"/>
            <a:chOff x="957875" y="1781850"/>
            <a:chExt cx="7261000" cy="2138800"/>
          </a:xfrm>
        </p:grpSpPr>
        <p:sp>
          <p:nvSpPr>
            <p:cNvPr id="89" name="Google Shape;89;p16"/>
            <p:cNvSpPr/>
            <p:nvPr/>
          </p:nvSpPr>
          <p:spPr>
            <a:xfrm>
              <a:off x="1318125" y="1781850"/>
              <a:ext cx="1275000" cy="1275000"/>
            </a:xfrm>
            <a:prstGeom prst="ellipse">
              <a:avLst/>
            </a:prstGeom>
            <a:noFill/>
            <a:ln w="19050" cap="flat" cmpd="sng">
              <a:solidFill>
                <a:srgbClr val="016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3062375" y="1781850"/>
              <a:ext cx="1275000" cy="1275000"/>
            </a:xfrm>
            <a:prstGeom prst="ellipse">
              <a:avLst/>
            </a:prstGeom>
            <a:solidFill>
              <a:srgbClr val="D55F29"/>
            </a:solidFill>
            <a:ln w="19050" cap="flat" cmpd="sng">
              <a:solidFill>
                <a:srgbClr val="D55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806625" y="1781850"/>
              <a:ext cx="1275000" cy="1275000"/>
            </a:xfrm>
            <a:prstGeom prst="ellipse">
              <a:avLst/>
            </a:prstGeom>
            <a:noFill/>
            <a:ln w="19050" cap="flat" cmpd="sng">
              <a:solidFill>
                <a:srgbClr val="016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550875" y="1781850"/>
              <a:ext cx="1275000" cy="1275000"/>
            </a:xfrm>
            <a:prstGeom prst="ellipse">
              <a:avLst/>
            </a:prstGeom>
            <a:solidFill>
              <a:srgbClr val="D55F29"/>
            </a:solidFill>
            <a:ln w="19050" cap="flat" cmpd="sng">
              <a:solidFill>
                <a:srgbClr val="D55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957875" y="3152650"/>
              <a:ext cx="190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Department of Health Perspective</a:t>
              </a:r>
              <a:endParaRPr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2865875" y="3152650"/>
              <a:ext cx="166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Lifetime Analytic Horizon</a:t>
              </a:r>
              <a:endParaRPr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4708375" y="3152650"/>
              <a:ext cx="166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Filipino 20y.o. and above</a:t>
              </a:r>
              <a:endParaRPr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6550875" y="3152650"/>
              <a:ext cx="166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3.66</a:t>
              </a:r>
              <a:r>
                <a:rPr lang="en" baseline="30000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%</a:t>
              </a:r>
              <a:r>
                <a:rPr lang="en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 </a:t>
              </a:r>
              <a:endParaRPr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34F5C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discount rate</a:t>
              </a:r>
              <a:endParaRPr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pic>
          <p:nvPicPr>
            <p:cNvPr id="97" name="Google Shape;97;p16" title="Andrea-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16550" y="2004740"/>
              <a:ext cx="1055151" cy="829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title="Andrea-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36813" y="1976851"/>
              <a:ext cx="1126124" cy="884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 title="Andrea-5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6365" y="1827159"/>
              <a:ext cx="1275000" cy="1001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 title="Andrea-4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92610" y="1976850"/>
              <a:ext cx="1126156" cy="884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34900" y="752363"/>
            <a:ext cx="8530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Policy Option 1 (Baseline): </a:t>
            </a:r>
            <a:r>
              <a:rPr lang="en" sz="1500" dirty="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Ad hoc education campaign as part of major celebrations/holidays</a:t>
            </a:r>
            <a:endParaRPr sz="1500" dirty="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7"/>
          <p:cNvSpPr/>
          <p:nvPr/>
        </p:nvSpPr>
        <p:spPr>
          <a:xfrm rot="10800000" flipH="1">
            <a:off x="0" y="150"/>
            <a:ext cx="1998000" cy="514200"/>
          </a:xfrm>
          <a:prstGeom prst="round1Rect">
            <a:avLst>
              <a:gd name="adj" fmla="val 50000"/>
            </a:avLst>
          </a:prstGeom>
          <a:solidFill>
            <a:srgbClr val="005F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37200" y="46858"/>
            <a:ext cx="1989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Policy Options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0832D5-7236-1D11-5120-5D116D8B66DA}"/>
              </a:ext>
            </a:extLst>
          </p:cNvPr>
          <p:cNvGrpSpPr/>
          <p:nvPr/>
        </p:nvGrpSpPr>
        <p:grpSpPr>
          <a:xfrm>
            <a:off x="870086" y="1427767"/>
            <a:ext cx="2268646" cy="3176084"/>
            <a:chOff x="870086" y="1427767"/>
            <a:chExt cx="2268646" cy="3176084"/>
          </a:xfrm>
        </p:grpSpPr>
        <p:grpSp>
          <p:nvGrpSpPr>
            <p:cNvPr id="106" name="Google Shape;106;p17"/>
            <p:cNvGrpSpPr/>
            <p:nvPr/>
          </p:nvGrpSpPr>
          <p:grpSpPr>
            <a:xfrm>
              <a:off x="870086" y="1427767"/>
              <a:ext cx="2268646" cy="3176084"/>
              <a:chOff x="1155100" y="1427775"/>
              <a:chExt cx="2136000" cy="3050700"/>
            </a:xfrm>
          </p:grpSpPr>
          <p:sp>
            <p:nvSpPr>
              <p:cNvPr id="107" name="Google Shape;107;p17"/>
              <p:cNvSpPr/>
              <p:nvPr/>
            </p:nvSpPr>
            <p:spPr>
              <a:xfrm>
                <a:off x="1155100" y="1427775"/>
                <a:ext cx="2136000" cy="46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55F29"/>
              </a:solidFill>
              <a:ln w="9525" cap="flat" cmpd="sng">
                <a:solidFill>
                  <a:srgbClr val="D55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Policy Option 2</a:t>
                </a:r>
                <a:endParaRPr sz="16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1155100" y="1896375"/>
                <a:ext cx="2136000" cy="2397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D55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 rot="10800000">
                <a:off x="1155100" y="4293375"/>
                <a:ext cx="2136000" cy="185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55F29"/>
              </a:solidFill>
              <a:ln w="9525" cap="flat" cmpd="sng">
                <a:solidFill>
                  <a:srgbClr val="D55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 txBox="1"/>
              <p:nvPr/>
            </p:nvSpPr>
            <p:spPr>
              <a:xfrm>
                <a:off x="1155100" y="3323325"/>
                <a:ext cx="2136000" cy="8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Social and Behavior Change Campaigns</a:t>
                </a:r>
                <a:r>
                  <a:rPr lang="en" dirty="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 </a:t>
                </a:r>
                <a:r>
                  <a:rPr lang="en" sz="1100" dirty="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(Above-the line and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Below-the-line)</a:t>
                </a:r>
                <a:endParaRPr sz="1100" dirty="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pic>
          <p:nvPicPr>
            <p:cNvPr id="123" name="Google Shape;123;p17" title="ATL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7013" y="1961494"/>
              <a:ext cx="1427374" cy="1427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2F287F7-A4E1-66FC-FCA3-3351AE1E8128}"/>
              </a:ext>
            </a:extLst>
          </p:cNvPr>
          <p:cNvGrpSpPr/>
          <p:nvPr/>
        </p:nvGrpSpPr>
        <p:grpSpPr>
          <a:xfrm>
            <a:off x="3503868" y="1427826"/>
            <a:ext cx="2268646" cy="3176084"/>
            <a:chOff x="3503868" y="1427826"/>
            <a:chExt cx="2268646" cy="3176084"/>
          </a:xfrm>
        </p:grpSpPr>
        <p:grpSp>
          <p:nvGrpSpPr>
            <p:cNvPr id="111" name="Google Shape;111;p17"/>
            <p:cNvGrpSpPr/>
            <p:nvPr/>
          </p:nvGrpSpPr>
          <p:grpSpPr>
            <a:xfrm>
              <a:off x="3503868" y="1427826"/>
              <a:ext cx="2268646" cy="3176084"/>
              <a:chOff x="3504000" y="1427775"/>
              <a:chExt cx="2136000" cy="3050700"/>
            </a:xfrm>
          </p:grpSpPr>
          <p:sp>
            <p:nvSpPr>
              <p:cNvPr id="112" name="Google Shape;112;p17"/>
              <p:cNvSpPr/>
              <p:nvPr/>
            </p:nvSpPr>
            <p:spPr>
              <a:xfrm>
                <a:off x="3504000" y="1427775"/>
                <a:ext cx="2136000" cy="46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41B47"/>
              </a:solidFill>
              <a:ln w="9525" cap="flat" cmpd="sng">
                <a:solidFill>
                  <a:srgbClr val="741B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Policy Option 3</a:t>
                </a:r>
                <a:endParaRPr sz="1600"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3504000" y="1896375"/>
                <a:ext cx="2136000" cy="2397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741B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 rot="10800000">
                <a:off x="3504000" y="4293375"/>
                <a:ext cx="2136000" cy="185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41B47"/>
              </a:solidFill>
              <a:ln w="9525" cap="flat" cmpd="sng">
                <a:solidFill>
                  <a:srgbClr val="741B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 txBox="1"/>
              <p:nvPr/>
            </p:nvSpPr>
            <p:spPr>
              <a:xfrm>
                <a:off x="3504000" y="3323325"/>
                <a:ext cx="2136000" cy="10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Alcohol Cessation Program </a:t>
                </a:r>
                <a:endParaRPr b="1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(delivered through key settings: communities, schools, workplaces)</a:t>
                </a:r>
                <a:endParaRPr sz="11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pic>
          <p:nvPicPr>
            <p:cNvPr id="124" name="Google Shape;124;p17" title="Cessatio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58313" y="1950678"/>
              <a:ext cx="1427374" cy="1427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785418-B251-E94F-AE17-61A663C3D0A3}"/>
              </a:ext>
            </a:extLst>
          </p:cNvPr>
          <p:cNvGrpSpPr/>
          <p:nvPr/>
        </p:nvGrpSpPr>
        <p:grpSpPr>
          <a:xfrm>
            <a:off x="6005288" y="1427779"/>
            <a:ext cx="2268646" cy="3176084"/>
            <a:chOff x="6005288" y="1427779"/>
            <a:chExt cx="2268646" cy="3176084"/>
          </a:xfrm>
        </p:grpSpPr>
        <p:grpSp>
          <p:nvGrpSpPr>
            <p:cNvPr id="116" name="Google Shape;116;p17"/>
            <p:cNvGrpSpPr/>
            <p:nvPr/>
          </p:nvGrpSpPr>
          <p:grpSpPr>
            <a:xfrm>
              <a:off x="6005288" y="1427779"/>
              <a:ext cx="2268646" cy="3176084"/>
              <a:chOff x="5852900" y="1427775"/>
              <a:chExt cx="2136000" cy="3050700"/>
            </a:xfrm>
          </p:grpSpPr>
          <p:sp>
            <p:nvSpPr>
              <p:cNvPr id="117" name="Google Shape;117;p17"/>
              <p:cNvSpPr/>
              <p:nvPr/>
            </p:nvSpPr>
            <p:spPr>
              <a:xfrm>
                <a:off x="5852900" y="1427775"/>
                <a:ext cx="2136000" cy="46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990000"/>
              </a:solidFill>
              <a:ln w="9525" cap="flat" cmpd="sng">
                <a:solidFill>
                  <a:srgbClr val="99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Policy Option 4</a:t>
                </a:r>
                <a:endParaRPr sz="1600" dirty="0"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5852900" y="1896375"/>
                <a:ext cx="2136000" cy="23970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rgbClr val="99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 rot="10800000">
                <a:off x="5852900" y="4293375"/>
                <a:ext cx="2136000" cy="185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60000"/>
              </a:solidFill>
              <a:ln w="9525" cap="flat" cmpd="sng">
                <a:solidFill>
                  <a:srgbClr val="66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 txBox="1"/>
              <p:nvPr/>
            </p:nvSpPr>
            <p:spPr>
              <a:xfrm>
                <a:off x="5852900" y="3323325"/>
                <a:ext cx="2136000" cy="8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Combination of </a:t>
                </a:r>
                <a:endParaRPr b="1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Policy Options 2&amp;3</a:t>
                </a:r>
                <a:endParaRPr b="1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(SBCC + </a:t>
                </a:r>
                <a:endParaRPr sz="11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134F5C"/>
                    </a:solidFill>
                    <a:latin typeface="Nunito"/>
                    <a:ea typeface="Nunito"/>
                    <a:cs typeface="Nunito"/>
                    <a:sym typeface="Nunito"/>
                  </a:rPr>
                  <a:t>Alcohol Cessation Program)</a:t>
                </a:r>
                <a:endParaRPr sz="1100">
                  <a:solidFill>
                    <a:srgbClr val="134F5C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pic>
          <p:nvPicPr>
            <p:cNvPr id="125" name="Google Shape;125;p17" title="Combination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59613" y="1961494"/>
              <a:ext cx="1427374" cy="14273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675800" y="981225"/>
            <a:ext cx="512100" cy="512100"/>
          </a:xfrm>
          <a:prstGeom prst="ellipse">
            <a:avLst/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318725" y="1037175"/>
            <a:ext cx="2887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Public Health Impact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318725" y="1712800"/>
            <a:ext cx="2887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Operational Feasibility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318725" y="2388425"/>
            <a:ext cx="2887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Political Feasibility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318725" y="3064050"/>
            <a:ext cx="2887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34F5C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Budget Impact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26425" y="3842050"/>
            <a:ext cx="3681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Policy Analysis</a:t>
            </a:r>
            <a:endParaRPr sz="1800"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(CDC’s Policy Analytical Framework)</a:t>
            </a:r>
            <a:endParaRPr sz="1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75800" y="1006425"/>
            <a:ext cx="5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?</a:t>
            </a:r>
            <a:endParaRPr sz="2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035775" y="3842050"/>
            <a:ext cx="3681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Cost-Effectiveness Analysis</a:t>
            </a:r>
            <a:endParaRPr sz="1800"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(USD/DALY averted)</a:t>
            </a:r>
            <a:endParaRPr sz="1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4572050" y="850300"/>
            <a:ext cx="0" cy="33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9" name="Google Shape;139;p18" title="Screenshot 2025-07-08 at 6.34.2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875" y="850300"/>
            <a:ext cx="3588681" cy="19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5215475" y="2839900"/>
            <a:ext cx="3322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Decision Tree + Markov Model</a:t>
            </a:r>
            <a:endParaRPr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using the AMUA software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75800" y="1656850"/>
            <a:ext cx="512100" cy="512100"/>
          </a:xfrm>
          <a:prstGeom prst="ellipse">
            <a:avLst/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75800" y="1682050"/>
            <a:ext cx="5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?</a:t>
            </a:r>
            <a:endParaRPr sz="2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675800" y="2332475"/>
            <a:ext cx="512100" cy="512100"/>
          </a:xfrm>
          <a:prstGeom prst="ellipse">
            <a:avLst/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675800" y="2357675"/>
            <a:ext cx="5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?</a:t>
            </a:r>
            <a:endParaRPr sz="2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675800" y="3008100"/>
            <a:ext cx="512100" cy="512100"/>
          </a:xfrm>
          <a:prstGeom prst="ellipse">
            <a:avLst/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675800" y="3033300"/>
            <a:ext cx="5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?</a:t>
            </a:r>
            <a:endParaRPr sz="2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47" name="Google Shape;147;p18"/>
          <p:cNvSpPr/>
          <p:nvPr/>
        </p:nvSpPr>
        <p:spPr>
          <a:xfrm rot="10800000" flipH="1">
            <a:off x="0" y="150"/>
            <a:ext cx="1998000" cy="514200"/>
          </a:xfrm>
          <a:prstGeom prst="round1Rect">
            <a:avLst>
              <a:gd name="adj" fmla="val 50000"/>
            </a:avLst>
          </a:prstGeom>
          <a:solidFill>
            <a:srgbClr val="005F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137200" y="46858"/>
            <a:ext cx="1989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Methodology</a:t>
            </a:r>
            <a:endParaRPr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9"/>
          <p:cNvGrpSpPr/>
          <p:nvPr/>
        </p:nvGrpSpPr>
        <p:grpSpPr>
          <a:xfrm>
            <a:off x="250786" y="1198596"/>
            <a:ext cx="3644872" cy="3739021"/>
            <a:chOff x="403200" y="917507"/>
            <a:chExt cx="3696250" cy="3791726"/>
          </a:xfrm>
        </p:grpSpPr>
        <p:sp>
          <p:nvSpPr>
            <p:cNvPr id="154" name="Google Shape;154;p19"/>
            <p:cNvSpPr/>
            <p:nvPr/>
          </p:nvSpPr>
          <p:spPr>
            <a:xfrm>
              <a:off x="3768101" y="989213"/>
              <a:ext cx="270300" cy="27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2931200" y="1259690"/>
              <a:ext cx="270300" cy="270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3768101" y="1530167"/>
              <a:ext cx="270300" cy="270300"/>
            </a:xfrm>
            <a:prstGeom prst="ellipse">
              <a:avLst/>
            </a:prstGeom>
            <a:solidFill>
              <a:srgbClr val="156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57" name="Google Shape;157;p19"/>
            <p:cNvCxnSpPr>
              <a:stCxn id="155" idx="5"/>
              <a:endCxn id="156" idx="2"/>
            </p:cNvCxnSpPr>
            <p:nvPr/>
          </p:nvCxnSpPr>
          <p:spPr>
            <a:xfrm>
              <a:off x="3161915" y="1490406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9"/>
            <p:cNvCxnSpPr>
              <a:stCxn id="155" idx="7"/>
              <a:endCxn id="154" idx="2"/>
            </p:cNvCxnSpPr>
            <p:nvPr/>
          </p:nvCxnSpPr>
          <p:spPr>
            <a:xfrm rot="10800000" flipH="1">
              <a:off x="3161915" y="1124375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" name="Google Shape;159;p19"/>
            <p:cNvSpPr/>
            <p:nvPr/>
          </p:nvSpPr>
          <p:spPr>
            <a:xfrm>
              <a:off x="3768101" y="1926233"/>
              <a:ext cx="270300" cy="27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31200" y="2196710"/>
              <a:ext cx="270300" cy="270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3768101" y="2467187"/>
              <a:ext cx="270300" cy="270300"/>
            </a:xfrm>
            <a:prstGeom prst="ellipse">
              <a:avLst/>
            </a:prstGeom>
            <a:solidFill>
              <a:srgbClr val="156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2" name="Google Shape;162;p19"/>
            <p:cNvCxnSpPr>
              <a:stCxn id="160" idx="5"/>
              <a:endCxn id="161" idx="2"/>
            </p:cNvCxnSpPr>
            <p:nvPr/>
          </p:nvCxnSpPr>
          <p:spPr>
            <a:xfrm>
              <a:off x="3161915" y="2427425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9"/>
            <p:cNvCxnSpPr>
              <a:stCxn id="160" idx="7"/>
              <a:endCxn id="159" idx="2"/>
            </p:cNvCxnSpPr>
            <p:nvPr/>
          </p:nvCxnSpPr>
          <p:spPr>
            <a:xfrm rot="10800000" flipH="1">
              <a:off x="3161915" y="2061394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4" name="Google Shape;164;p19"/>
            <p:cNvSpPr/>
            <p:nvPr/>
          </p:nvSpPr>
          <p:spPr>
            <a:xfrm>
              <a:off x="3768101" y="2863236"/>
              <a:ext cx="270300" cy="27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2931200" y="3133713"/>
              <a:ext cx="270300" cy="270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3768101" y="3404190"/>
              <a:ext cx="270300" cy="270300"/>
            </a:xfrm>
            <a:prstGeom prst="ellipse">
              <a:avLst/>
            </a:prstGeom>
            <a:solidFill>
              <a:srgbClr val="156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7" name="Google Shape;167;p19"/>
            <p:cNvCxnSpPr>
              <a:stCxn id="165" idx="5"/>
              <a:endCxn id="166" idx="2"/>
            </p:cNvCxnSpPr>
            <p:nvPr/>
          </p:nvCxnSpPr>
          <p:spPr>
            <a:xfrm>
              <a:off x="3161915" y="3364429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9"/>
            <p:cNvCxnSpPr>
              <a:stCxn id="165" idx="7"/>
              <a:endCxn id="164" idx="2"/>
            </p:cNvCxnSpPr>
            <p:nvPr/>
          </p:nvCxnSpPr>
          <p:spPr>
            <a:xfrm rot="10800000" flipH="1">
              <a:off x="3161915" y="2998398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9" name="Google Shape;169;p19"/>
            <p:cNvSpPr/>
            <p:nvPr/>
          </p:nvSpPr>
          <p:spPr>
            <a:xfrm>
              <a:off x="3768101" y="3800240"/>
              <a:ext cx="270300" cy="270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931200" y="4070717"/>
              <a:ext cx="270300" cy="2703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3768101" y="4341194"/>
              <a:ext cx="270300" cy="270300"/>
            </a:xfrm>
            <a:prstGeom prst="ellipse">
              <a:avLst/>
            </a:prstGeom>
            <a:solidFill>
              <a:srgbClr val="156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2" name="Google Shape;172;p19"/>
            <p:cNvCxnSpPr>
              <a:stCxn id="170" idx="5"/>
              <a:endCxn id="171" idx="2"/>
            </p:cNvCxnSpPr>
            <p:nvPr/>
          </p:nvCxnSpPr>
          <p:spPr>
            <a:xfrm>
              <a:off x="3161915" y="4301432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9"/>
            <p:cNvCxnSpPr>
              <a:stCxn id="170" idx="7"/>
              <a:endCxn id="169" idx="2"/>
            </p:cNvCxnSpPr>
            <p:nvPr/>
          </p:nvCxnSpPr>
          <p:spPr>
            <a:xfrm rot="10800000" flipH="1">
              <a:off x="3161915" y="3935401"/>
              <a:ext cx="606300" cy="1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74;p19"/>
            <p:cNvSpPr/>
            <p:nvPr/>
          </p:nvSpPr>
          <p:spPr>
            <a:xfrm>
              <a:off x="403200" y="2277300"/>
              <a:ext cx="1046100" cy="1046100"/>
            </a:xfrm>
            <a:prstGeom prst="rect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Filipinos aged 20 years and older</a:t>
              </a:r>
              <a:endParaRPr sz="12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5" name="Google Shape;175;p19"/>
            <p:cNvCxnSpPr>
              <a:stCxn id="155" idx="2"/>
              <a:endCxn id="174" idx="3"/>
            </p:cNvCxnSpPr>
            <p:nvPr/>
          </p:nvCxnSpPr>
          <p:spPr>
            <a:xfrm flipH="1">
              <a:off x="1449200" y="1394840"/>
              <a:ext cx="1482000" cy="14055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9"/>
            <p:cNvCxnSpPr>
              <a:stCxn id="160" idx="2"/>
              <a:endCxn id="174" idx="3"/>
            </p:cNvCxnSpPr>
            <p:nvPr/>
          </p:nvCxnSpPr>
          <p:spPr>
            <a:xfrm flipH="1">
              <a:off x="1449200" y="2331860"/>
              <a:ext cx="1482000" cy="4686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9"/>
            <p:cNvCxnSpPr>
              <a:stCxn id="165" idx="2"/>
              <a:endCxn id="174" idx="3"/>
            </p:cNvCxnSpPr>
            <p:nvPr/>
          </p:nvCxnSpPr>
          <p:spPr>
            <a:xfrm rot="10800000">
              <a:off x="1449200" y="2800263"/>
              <a:ext cx="1482000" cy="4686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9"/>
            <p:cNvCxnSpPr>
              <a:stCxn id="170" idx="2"/>
              <a:endCxn id="174" idx="3"/>
            </p:cNvCxnSpPr>
            <p:nvPr/>
          </p:nvCxnSpPr>
          <p:spPr>
            <a:xfrm rot="10800000">
              <a:off x="1449200" y="2800367"/>
              <a:ext cx="1482000" cy="14055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9" name="Google Shape;179;p19"/>
            <p:cNvSpPr txBox="1"/>
            <p:nvPr/>
          </p:nvSpPr>
          <p:spPr>
            <a:xfrm>
              <a:off x="2128420" y="1125553"/>
              <a:ext cx="11964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Status quo</a:t>
              </a:r>
              <a:endParaRPr sz="10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2128425" y="2066644"/>
              <a:ext cx="11964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SBCC</a:t>
              </a:r>
              <a:endParaRPr sz="10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81" name="Google Shape;181;p19"/>
            <p:cNvSpPr txBox="1"/>
            <p:nvPr/>
          </p:nvSpPr>
          <p:spPr>
            <a:xfrm>
              <a:off x="2128425" y="2994083"/>
              <a:ext cx="11964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Cessation</a:t>
              </a:r>
              <a:endParaRPr sz="10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2128425" y="3726855"/>
              <a:ext cx="1196400" cy="49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SBCC + Cessation</a:t>
              </a:r>
              <a:endParaRPr sz="10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83" name="Google Shape;183;p19"/>
            <p:cNvSpPr txBox="1"/>
            <p:nvPr/>
          </p:nvSpPr>
          <p:spPr>
            <a:xfrm rot="-951046">
              <a:off x="3092635" y="983089"/>
              <a:ext cx="523921" cy="312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84" name="Google Shape;184;p19"/>
            <p:cNvSpPr txBox="1"/>
            <p:nvPr/>
          </p:nvSpPr>
          <p:spPr>
            <a:xfrm rot="-951046">
              <a:off x="3092635" y="1923178"/>
              <a:ext cx="523921" cy="312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85" name="Google Shape;185;p19"/>
            <p:cNvSpPr txBox="1"/>
            <p:nvPr/>
          </p:nvSpPr>
          <p:spPr>
            <a:xfrm rot="-951046">
              <a:off x="3092635" y="2862517"/>
              <a:ext cx="523921" cy="312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86" name="Google Shape;186;p19"/>
            <p:cNvSpPr txBox="1"/>
            <p:nvPr/>
          </p:nvSpPr>
          <p:spPr>
            <a:xfrm rot="-951046">
              <a:off x="3092635" y="3801842"/>
              <a:ext cx="523921" cy="312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87" name="Google Shape;187;p19"/>
            <p:cNvSpPr txBox="1"/>
            <p:nvPr/>
          </p:nvSpPr>
          <p:spPr>
            <a:xfrm rot="902173">
              <a:off x="3074679" y="1504108"/>
              <a:ext cx="771308" cy="312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Not 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88" name="Google Shape;188;p19"/>
            <p:cNvSpPr txBox="1"/>
            <p:nvPr/>
          </p:nvSpPr>
          <p:spPr>
            <a:xfrm rot="902173">
              <a:off x="3074679" y="2435407"/>
              <a:ext cx="771308" cy="312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Not 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89" name="Google Shape;189;p19"/>
            <p:cNvSpPr txBox="1"/>
            <p:nvPr/>
          </p:nvSpPr>
          <p:spPr>
            <a:xfrm rot="902173">
              <a:off x="3074679" y="3361521"/>
              <a:ext cx="771308" cy="312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Not 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90" name="Google Shape;190;p19"/>
            <p:cNvSpPr txBox="1"/>
            <p:nvPr/>
          </p:nvSpPr>
          <p:spPr>
            <a:xfrm rot="902173">
              <a:off x="3074679" y="4302338"/>
              <a:ext cx="771308" cy="312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B7B7B7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Not Drink</a:t>
              </a:r>
              <a:endParaRPr sz="800">
                <a:solidFill>
                  <a:srgbClr val="B7B7B7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3707050" y="930000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3707050" y="1885938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3707050" y="2817488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3707050" y="3756400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5F7A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rgbClr val="005F7A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3707050" y="1475813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96" name="Google Shape;196;p19"/>
            <p:cNvSpPr txBox="1"/>
            <p:nvPr/>
          </p:nvSpPr>
          <p:spPr>
            <a:xfrm>
              <a:off x="3707050" y="2410893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3707050" y="3358796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  <p:sp>
          <p:nvSpPr>
            <p:cNvPr id="198" name="Google Shape;198;p19"/>
            <p:cNvSpPr txBox="1"/>
            <p:nvPr/>
          </p:nvSpPr>
          <p:spPr>
            <a:xfrm>
              <a:off x="3707050" y="4292368"/>
              <a:ext cx="3924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M</a:t>
              </a:r>
              <a:endParaRPr sz="120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sp>
        <p:nvSpPr>
          <p:cNvPr id="199" name="Google Shape;199;p19"/>
          <p:cNvSpPr txBox="1"/>
          <p:nvPr/>
        </p:nvSpPr>
        <p:spPr>
          <a:xfrm>
            <a:off x="502425" y="471075"/>
            <a:ext cx="44025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Analytical Horizon</a:t>
            </a:r>
            <a:r>
              <a:rPr lang="en" sz="1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: Lifetime Cycle: 1 year</a:t>
            </a:r>
            <a:endParaRPr sz="1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Discounting rate</a:t>
            </a:r>
            <a:r>
              <a:rPr lang="en" sz="1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: 3.66% (based on Philippine HTA guide)</a:t>
            </a:r>
            <a:endParaRPr sz="1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502425" y="179550"/>
            <a:ext cx="6276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Cost-Effectiveness Analysis: Model Structure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4404592" y="3479765"/>
            <a:ext cx="45600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Main Assumptions</a:t>
            </a:r>
            <a:r>
              <a:rPr lang="en" sz="11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Nunito Medium"/>
              <a:buAutoNum type="arabicPeriod"/>
            </a:pPr>
            <a:r>
              <a:rPr lang="en" sz="1000">
                <a:solidFill>
                  <a:srgbClr val="134F5C"/>
                </a:solidFill>
                <a:latin typeface="Nunito Medium"/>
                <a:ea typeface="Nunito Medium"/>
                <a:cs typeface="Nunito Medium"/>
                <a:sym typeface="Nunito Medium"/>
              </a:rPr>
              <a:t>Alcohol users will only suffer from one disease in their lifetime</a:t>
            </a:r>
            <a:endParaRPr sz="1000">
              <a:solidFill>
                <a:srgbClr val="134F5C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Nunito Medium"/>
              <a:buAutoNum type="arabicPeriod"/>
            </a:pPr>
            <a:r>
              <a:rPr lang="en" sz="1000">
                <a:solidFill>
                  <a:srgbClr val="134F5C"/>
                </a:solidFill>
                <a:latin typeface="Nunito Medium"/>
                <a:ea typeface="Nunito Medium"/>
                <a:cs typeface="Nunito Medium"/>
                <a:sym typeface="Nunito Medium"/>
              </a:rPr>
              <a:t>The risk of transitioning to alcohol-attributable diseases remain constant over time</a:t>
            </a:r>
            <a:endParaRPr sz="1000">
              <a:solidFill>
                <a:srgbClr val="134F5C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000"/>
              <a:buFont typeface="Nunito Medium"/>
              <a:buAutoNum type="arabicPeriod"/>
            </a:pPr>
            <a:r>
              <a:rPr lang="en" sz="1000">
                <a:solidFill>
                  <a:srgbClr val="134F5C"/>
                </a:solidFill>
                <a:latin typeface="Nunito Medium"/>
                <a:ea typeface="Nunito Medium"/>
                <a:cs typeface="Nunito Medium"/>
                <a:sym typeface="Nunito Medium"/>
              </a:rPr>
              <a:t>Transitioning from Healthy to Sick, and Sick to Death states are irreversible</a:t>
            </a:r>
            <a:endParaRPr sz="1000">
              <a:solidFill>
                <a:srgbClr val="134F5C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4470967" y="4493450"/>
            <a:ext cx="46221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* Model only included the top five alcohol-attributable deaths</a:t>
            </a:r>
            <a:endParaRPr sz="9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4470900" y="1015875"/>
            <a:ext cx="4470900" cy="229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5996950" y="108965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4620425" y="1941745"/>
            <a:ext cx="632100" cy="468600"/>
          </a:xfrm>
          <a:prstGeom prst="roundRect">
            <a:avLst>
              <a:gd name="adj" fmla="val 11630"/>
            </a:avLst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Liver Cirrhosis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5328750" y="1941745"/>
            <a:ext cx="632100" cy="468600"/>
          </a:xfrm>
          <a:prstGeom prst="roundRect">
            <a:avLst>
              <a:gd name="adj" fmla="val 11630"/>
            </a:avLst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Stroke</a:t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6037075" y="1941745"/>
            <a:ext cx="632100" cy="468600"/>
          </a:xfrm>
          <a:prstGeom prst="roundRect">
            <a:avLst>
              <a:gd name="adj" fmla="val 11630"/>
            </a:avLst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6745400" y="1941745"/>
            <a:ext cx="632100" cy="468600"/>
          </a:xfrm>
          <a:prstGeom prst="roundRect">
            <a:avLst>
              <a:gd name="adj" fmla="val 11630"/>
            </a:avLst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Liver Cancer</a:t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7453725" y="1941745"/>
            <a:ext cx="632100" cy="468600"/>
          </a:xfrm>
          <a:prstGeom prst="roundRect">
            <a:avLst>
              <a:gd name="adj" fmla="val 11630"/>
            </a:avLst>
          </a:prstGeom>
          <a:solidFill>
            <a:srgbClr val="D5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Diabetes</a:t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8162050" y="1941745"/>
            <a:ext cx="632100" cy="468600"/>
          </a:xfrm>
          <a:prstGeom prst="roundRect">
            <a:avLst>
              <a:gd name="adj" fmla="val 11630"/>
            </a:avLst>
          </a:pr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Deaths due to causes not attributable to alcohol</a:t>
            </a:r>
            <a:endParaRPr sz="1200"/>
          </a:p>
        </p:txBody>
      </p:sp>
      <p:sp>
        <p:nvSpPr>
          <p:cNvPr id="211" name="Google Shape;211;p19"/>
          <p:cNvSpPr/>
          <p:nvPr/>
        </p:nvSpPr>
        <p:spPr>
          <a:xfrm>
            <a:off x="5949953" y="1189845"/>
            <a:ext cx="1482000" cy="468600"/>
          </a:xfrm>
          <a:prstGeom prst="roundRect">
            <a:avLst>
              <a:gd name="adj" fmla="val 16667"/>
            </a:avLst>
          </a:prstGeom>
          <a:solidFill>
            <a:srgbClr val="005F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Healthy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5949953" y="2693645"/>
            <a:ext cx="1482000" cy="468600"/>
          </a:xfrm>
          <a:prstGeom prst="roundRect">
            <a:avLst>
              <a:gd name="adj" fmla="val 16667"/>
            </a:avLst>
          </a:pr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Dead</a:t>
            </a:r>
            <a:endParaRPr/>
          </a:p>
        </p:txBody>
      </p:sp>
      <p:cxnSp>
        <p:nvCxnSpPr>
          <p:cNvPr id="213" name="Google Shape;213;p19"/>
          <p:cNvCxnSpPr>
            <a:endCxn id="207" idx="0"/>
          </p:cNvCxnSpPr>
          <p:nvPr/>
        </p:nvCxnSpPr>
        <p:spPr>
          <a:xfrm flipH="1">
            <a:off x="6353125" y="1661245"/>
            <a:ext cx="2100" cy="2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19"/>
          <p:cNvCxnSpPr/>
          <p:nvPr/>
        </p:nvCxnSpPr>
        <p:spPr>
          <a:xfrm flipH="1">
            <a:off x="7060400" y="1661245"/>
            <a:ext cx="2100" cy="2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19"/>
          <p:cNvCxnSpPr/>
          <p:nvPr/>
        </p:nvCxnSpPr>
        <p:spPr>
          <a:xfrm flipH="1">
            <a:off x="6353125" y="2410345"/>
            <a:ext cx="2100" cy="2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p19"/>
          <p:cNvCxnSpPr/>
          <p:nvPr/>
        </p:nvCxnSpPr>
        <p:spPr>
          <a:xfrm flipH="1">
            <a:off x="7060400" y="2410345"/>
            <a:ext cx="2100" cy="28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19"/>
          <p:cNvCxnSpPr>
            <a:stCxn id="211" idx="3"/>
            <a:endCxn id="209" idx="0"/>
          </p:cNvCxnSpPr>
          <p:nvPr/>
        </p:nvCxnSpPr>
        <p:spPr>
          <a:xfrm>
            <a:off x="7431953" y="1424145"/>
            <a:ext cx="337800" cy="517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19"/>
          <p:cNvCxnSpPr/>
          <p:nvPr/>
        </p:nvCxnSpPr>
        <p:spPr>
          <a:xfrm>
            <a:off x="7437125" y="1257300"/>
            <a:ext cx="1039800" cy="684300"/>
          </a:xfrm>
          <a:prstGeom prst="bentConnector3">
            <a:avLst>
              <a:gd name="adj1" fmla="val 9966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19"/>
          <p:cNvCxnSpPr>
            <a:endCxn id="205" idx="0"/>
          </p:cNvCxnSpPr>
          <p:nvPr/>
        </p:nvCxnSpPr>
        <p:spPr>
          <a:xfrm flipH="1">
            <a:off x="4936475" y="1257445"/>
            <a:ext cx="1008300" cy="684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19"/>
          <p:cNvCxnSpPr/>
          <p:nvPr/>
        </p:nvCxnSpPr>
        <p:spPr>
          <a:xfrm rot="10800000">
            <a:off x="4904975" y="2410500"/>
            <a:ext cx="1039800" cy="684300"/>
          </a:xfrm>
          <a:prstGeom prst="bentConnector3">
            <a:avLst>
              <a:gd name="adj1" fmla="val 9966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21" name="Google Shape;221;p19"/>
          <p:cNvSpPr/>
          <p:nvPr/>
        </p:nvSpPr>
        <p:spPr>
          <a:xfrm>
            <a:off x="4643150" y="184140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5369863" y="184140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6077513" y="184140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6785425" y="184140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7493325" y="184140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8199975" y="184140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5996938" y="2593150"/>
            <a:ext cx="216300" cy="10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5F7A"/>
          </a:solidFill>
          <a:ln w="9525" cap="flat" cmpd="sng">
            <a:solidFill>
              <a:srgbClr val="005F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4510475" y="927517"/>
            <a:ext cx="143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5F7A"/>
                </a:solidFill>
                <a:latin typeface="Nunito"/>
                <a:ea typeface="Nunito"/>
                <a:cs typeface="Nunito"/>
                <a:sym typeface="Nunito"/>
              </a:rPr>
              <a:t>Markov</a:t>
            </a:r>
            <a:endParaRPr sz="1100" b="1">
              <a:solidFill>
                <a:srgbClr val="005F7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5874925" y="1989084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Hypertensive Heart Disease</a:t>
            </a:r>
            <a:endParaRPr sz="2000" b="1">
              <a:solidFill>
                <a:schemeClr val="dk2"/>
              </a:solidFill>
            </a:endParaRPr>
          </a:p>
        </p:txBody>
      </p:sp>
      <p:cxnSp>
        <p:nvCxnSpPr>
          <p:cNvPr id="230" name="Google Shape;230;p19"/>
          <p:cNvCxnSpPr/>
          <p:nvPr/>
        </p:nvCxnSpPr>
        <p:spPr>
          <a:xfrm rot="10800000" flipH="1">
            <a:off x="7431953" y="2410445"/>
            <a:ext cx="337800" cy="517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1" name="Google Shape;231;p19"/>
          <p:cNvCxnSpPr/>
          <p:nvPr/>
        </p:nvCxnSpPr>
        <p:spPr>
          <a:xfrm flipH="1">
            <a:off x="5623375" y="1424145"/>
            <a:ext cx="337800" cy="517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19"/>
          <p:cNvCxnSpPr/>
          <p:nvPr/>
        </p:nvCxnSpPr>
        <p:spPr>
          <a:xfrm rot="10800000">
            <a:off x="5623378" y="2410445"/>
            <a:ext cx="337800" cy="517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233" name="Google Shape;233;p19" title="Screenshot 2025-07-09 at 12.14.4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900" y="1015875"/>
            <a:ext cx="4470901" cy="2365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 rot="10800000" flipH="1">
            <a:off x="0" y="150"/>
            <a:ext cx="1998000" cy="514200"/>
          </a:xfrm>
          <a:prstGeom prst="round1Rect">
            <a:avLst>
              <a:gd name="adj" fmla="val 50000"/>
            </a:avLst>
          </a:prstGeom>
          <a:solidFill>
            <a:srgbClr val="005F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137200" y="46858"/>
            <a:ext cx="1989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Policy Analysis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40" name="Google Shape;240;p20"/>
          <p:cNvGraphicFramePr/>
          <p:nvPr>
            <p:extLst>
              <p:ext uri="{D42A27DB-BD31-4B8C-83A1-F6EECF244321}">
                <p14:modId xmlns:p14="http://schemas.microsoft.com/office/powerpoint/2010/main" val="3045163563"/>
              </p:ext>
            </p:extLst>
          </p:nvPr>
        </p:nvGraphicFramePr>
        <p:xfrm>
          <a:off x="398575" y="827900"/>
          <a:ext cx="8346850" cy="3491205"/>
        </p:xfrm>
        <a:graphic>
          <a:graphicData uri="http://schemas.openxmlformats.org/drawingml/2006/table">
            <a:tbl>
              <a:tblPr>
                <a:noFill/>
                <a:tableStyleId>{54ACA4EB-0A37-4A19-B960-73D0866012A6}</a:tableStyleId>
              </a:tblPr>
              <a:tblGrid>
                <a:gridCol w="5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54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Strategy</a:t>
                      </a:r>
                      <a:endParaRPr sz="1100" b="1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Public Health Impact</a:t>
                      </a:r>
                      <a:endParaRPr sz="11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Operational Feasibility</a:t>
                      </a:r>
                      <a:endParaRPr sz="11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Political Feasibility</a:t>
                      </a:r>
                      <a:endParaRPr sz="11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Budget Impact*</a:t>
                      </a:r>
                      <a:endParaRPr sz="1100" b="1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Policy Option 1</a:t>
                      </a:r>
                      <a:endParaRPr sz="1100" b="1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Educational campaign as part of major celebration</a:t>
                      </a:r>
                      <a:endParaRPr sz="1100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Low</a:t>
                      </a:r>
                      <a:endParaRPr sz="1100" dirty="0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100" dirty="0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000" dirty="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Low</a:t>
                      </a:r>
                      <a:endParaRPr sz="1100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(no significant resource requirement)</a:t>
                      </a:r>
                      <a:endParaRPr sz="11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dirty="0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Policy Option 2</a:t>
                      </a:r>
                      <a:endParaRPr sz="1100" b="1" dirty="0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Social and Behavior Change Campaigns (SBCC)</a:t>
                      </a:r>
                      <a:endParaRPr sz="1100" dirty="0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100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100" dirty="0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000" dirty="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Medium</a:t>
                      </a:r>
                      <a:endParaRPr sz="11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($2.57M annual implementation cost)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Policy Option 3</a:t>
                      </a:r>
                      <a:endParaRPr sz="1100" b="1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Alcohol Cessation Program</a:t>
                      </a:r>
                      <a:endParaRPr sz="1100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100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000" dirty="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Medium</a:t>
                      </a:r>
                      <a:endParaRPr sz="1100">
                        <a:solidFill>
                          <a:schemeClr val="dk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($25.14M annual implementation cost)**</a:t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Policy Option 4</a:t>
                      </a:r>
                      <a:endParaRPr sz="1100" b="1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161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Combination of SBCC and Cessation Program</a:t>
                      </a:r>
                      <a:endParaRPr sz="1100">
                        <a:solidFill>
                          <a:srgbClr val="0161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00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100">
                        <a:solidFill>
                          <a:schemeClr val="lt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lt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High</a:t>
                      </a:r>
                      <a:endParaRPr sz="1000" dirty="0"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Nunito ExtraBold"/>
                          <a:ea typeface="Nunito ExtraBold"/>
                          <a:cs typeface="Nunito ExtraBold"/>
                          <a:sym typeface="Nunito ExtraBold"/>
                        </a:rPr>
                        <a:t>Medium</a:t>
                      </a:r>
                      <a:endParaRPr sz="1100" dirty="0">
                        <a:solidFill>
                          <a:schemeClr val="dk1"/>
                        </a:solidFill>
                        <a:latin typeface="Nunito ExtraBold"/>
                        <a:ea typeface="Nunito ExtraBold"/>
                        <a:cs typeface="Nunito ExtraBold"/>
                        <a:sym typeface="Nunito Extra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($18.88M annual implementation cost)**</a:t>
                      </a:r>
                      <a:endParaRPr sz="11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1" name="Google Shape;241;p20"/>
          <p:cNvSpPr/>
          <p:nvPr/>
        </p:nvSpPr>
        <p:spPr>
          <a:xfrm>
            <a:off x="520825" y="1571500"/>
            <a:ext cx="396900" cy="39690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398124" y="4277964"/>
            <a:ext cx="8477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*Budget impact assessment considered whether implementation costs could be covered by existing program funds or required additional funding</a:t>
            </a:r>
            <a:br>
              <a:rPr lang="en" sz="9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9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** Cost requirement includes fixed cost for program implementation and variable cost for individual counselling (different  between drinkers and non-drinkers)</a:t>
            </a:r>
            <a:endParaRPr sz="9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3" name="Google Shape;243;p20" title="marketi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900" y="1623752"/>
            <a:ext cx="308774" cy="308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/>
          <p:nvPr/>
        </p:nvSpPr>
        <p:spPr>
          <a:xfrm>
            <a:off x="520825" y="2298525"/>
            <a:ext cx="396900" cy="39690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520825" y="2975138"/>
            <a:ext cx="396900" cy="39690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20" title="data-visualizati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550" y="2365346"/>
            <a:ext cx="271450" cy="2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 title="school (3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550" y="3031125"/>
            <a:ext cx="271450" cy="2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0"/>
          <p:cNvSpPr/>
          <p:nvPr/>
        </p:nvSpPr>
        <p:spPr>
          <a:xfrm>
            <a:off x="520825" y="3651763"/>
            <a:ext cx="396900" cy="396900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20" title="social-media-marketi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200" y="3714475"/>
            <a:ext cx="271450" cy="2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853</Words>
  <Application>Microsoft Macintosh PowerPoint</Application>
  <PresentationFormat>On-screen Show (16:9)</PresentationFormat>
  <Paragraphs>178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Nunito Medium</vt:lpstr>
      <vt:lpstr>Nunito ExtraBold</vt:lpstr>
      <vt:lpstr>Arial</vt:lpstr>
      <vt:lpstr>Nunito SemiBold</vt:lpstr>
      <vt:lpstr>Nunito Black</vt:lpstr>
      <vt:lpstr>Nunito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17</cp:revision>
  <dcterms:modified xsi:type="dcterms:W3CDTF">2025-07-15T08:42:24Z</dcterms:modified>
</cp:coreProperties>
</file>