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sldIdLst>
    <p:sldId id="2147469560" r:id="rId2"/>
    <p:sldId id="2147469558" r:id="rId3"/>
    <p:sldId id="296" r:id="rId4"/>
    <p:sldId id="271" r:id="rId5"/>
    <p:sldId id="272" r:id="rId6"/>
    <p:sldId id="294" r:id="rId7"/>
    <p:sldId id="283" r:id="rId8"/>
    <p:sldId id="306" r:id="rId9"/>
    <p:sldId id="2147469562" r:id="rId10"/>
    <p:sldId id="21474695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39F"/>
    <a:srgbClr val="C39BE1"/>
    <a:srgbClr val="32C09E"/>
    <a:srgbClr val="DE0000"/>
    <a:srgbClr val="C80000"/>
    <a:srgbClr val="B00000"/>
    <a:srgbClr val="038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18A140-F926-4ACF-A20A-DF8E6202B3D0}" v="99" dt="2025-07-15T19:38:55.1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7" autoAdjust="0"/>
    <p:restoredTop sz="95324" autoAdjust="0"/>
  </p:normalViewPr>
  <p:slideViewPr>
    <p:cSldViewPr snapToGrid="0">
      <p:cViewPr varScale="1">
        <p:scale>
          <a:sx n="80" d="100"/>
          <a:sy n="80" d="100"/>
        </p:scale>
        <p:origin x="65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9CD3A8-E253-489B-B2A4-87965067671B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3327984-3BB2-4654-9FE7-B6275CF90AAB}">
      <dgm:prSet/>
      <dgm:spPr/>
      <dgm:t>
        <a:bodyPr/>
        <a:lstStyle/>
        <a:p>
          <a:r>
            <a:rPr lang="en-US" dirty="0" err="1"/>
            <a:t>CyTB</a:t>
          </a:r>
          <a:r>
            <a:rPr lang="en-US" dirty="0"/>
            <a:t>-based TPT  strategy may be considered for LTBI treatment in Zambia
</a:t>
          </a:r>
        </a:p>
      </dgm:t>
    </dgm:pt>
    <dgm:pt modelId="{010DB0B5-8896-433E-90EF-6033B4EBA996}" type="parTrans" cxnId="{C56A71D1-A67B-4BD7-8AC4-118B1EC98198}">
      <dgm:prSet/>
      <dgm:spPr/>
      <dgm:t>
        <a:bodyPr/>
        <a:lstStyle/>
        <a:p>
          <a:endParaRPr lang="en-US"/>
        </a:p>
      </dgm:t>
    </dgm:pt>
    <dgm:pt modelId="{8554A2CB-E792-4028-90C6-CD7ABBECFF91}" type="sibTrans" cxnId="{C56A71D1-A67B-4BD7-8AC4-118B1EC98198}">
      <dgm:prSet/>
      <dgm:spPr/>
      <dgm:t>
        <a:bodyPr/>
        <a:lstStyle/>
        <a:p>
          <a:endParaRPr lang="en-US"/>
        </a:p>
      </dgm:t>
    </dgm:pt>
    <dgm:pt modelId="{C1C5175B-81BF-48FF-98C6-228791795FC9}">
      <dgm:prSet/>
      <dgm:spPr/>
      <dgm:t>
        <a:bodyPr/>
        <a:lstStyle/>
        <a:p>
          <a:r>
            <a:rPr lang="en-US"/>
            <a:t>Further research may be needed to determine the feasibility and scalability of these interventions.</a:t>
          </a:r>
        </a:p>
      </dgm:t>
    </dgm:pt>
    <dgm:pt modelId="{B1CB9373-17EE-4B98-AD82-FE1FBA277826}" type="parTrans" cxnId="{B5D0CEC8-8D89-43E1-A9E3-1DD25DB59585}">
      <dgm:prSet/>
      <dgm:spPr/>
      <dgm:t>
        <a:bodyPr/>
        <a:lstStyle/>
        <a:p>
          <a:endParaRPr lang="en-US"/>
        </a:p>
      </dgm:t>
    </dgm:pt>
    <dgm:pt modelId="{48545204-3494-4CEC-95E9-87FCBCA24546}" type="sibTrans" cxnId="{B5D0CEC8-8D89-43E1-A9E3-1DD25DB59585}">
      <dgm:prSet/>
      <dgm:spPr/>
      <dgm:t>
        <a:bodyPr/>
        <a:lstStyle/>
        <a:p>
          <a:endParaRPr lang="en-US"/>
        </a:p>
      </dgm:t>
    </dgm:pt>
    <dgm:pt modelId="{30B44817-531C-485B-9535-54781A38B46E}" type="pres">
      <dgm:prSet presAssocID="{F59CD3A8-E253-489B-B2A4-87965067671B}" presName="outerComposite" presStyleCnt="0">
        <dgm:presLayoutVars>
          <dgm:chMax val="5"/>
          <dgm:dir/>
          <dgm:resizeHandles val="exact"/>
        </dgm:presLayoutVars>
      </dgm:prSet>
      <dgm:spPr/>
    </dgm:pt>
    <dgm:pt modelId="{0422D6FF-70A3-4828-8EC5-A6F46C624C84}" type="pres">
      <dgm:prSet presAssocID="{F59CD3A8-E253-489B-B2A4-87965067671B}" presName="dummyMaxCanvas" presStyleCnt="0">
        <dgm:presLayoutVars/>
      </dgm:prSet>
      <dgm:spPr/>
    </dgm:pt>
    <dgm:pt modelId="{E7CF05E0-C197-4F99-A993-F48F0EC0DB69}" type="pres">
      <dgm:prSet presAssocID="{F59CD3A8-E253-489B-B2A4-87965067671B}" presName="TwoNodes_1" presStyleLbl="node1" presStyleIdx="0" presStyleCnt="2">
        <dgm:presLayoutVars>
          <dgm:bulletEnabled val="1"/>
        </dgm:presLayoutVars>
      </dgm:prSet>
      <dgm:spPr/>
    </dgm:pt>
    <dgm:pt modelId="{79EE9094-0EC9-47BB-B926-0A518CA6376F}" type="pres">
      <dgm:prSet presAssocID="{F59CD3A8-E253-489B-B2A4-87965067671B}" presName="TwoNodes_2" presStyleLbl="node1" presStyleIdx="1" presStyleCnt="2">
        <dgm:presLayoutVars>
          <dgm:bulletEnabled val="1"/>
        </dgm:presLayoutVars>
      </dgm:prSet>
      <dgm:spPr/>
    </dgm:pt>
    <dgm:pt modelId="{3BAE8832-EE20-4388-8CDD-36F53B6EDDD2}" type="pres">
      <dgm:prSet presAssocID="{F59CD3A8-E253-489B-B2A4-87965067671B}" presName="TwoConn_1-2" presStyleLbl="fgAccFollowNode1" presStyleIdx="0" presStyleCnt="1">
        <dgm:presLayoutVars>
          <dgm:bulletEnabled val="1"/>
        </dgm:presLayoutVars>
      </dgm:prSet>
      <dgm:spPr/>
    </dgm:pt>
    <dgm:pt modelId="{A25CC38E-F2F9-42FE-9020-08B79FD5CB56}" type="pres">
      <dgm:prSet presAssocID="{F59CD3A8-E253-489B-B2A4-87965067671B}" presName="TwoNodes_1_text" presStyleLbl="node1" presStyleIdx="1" presStyleCnt="2">
        <dgm:presLayoutVars>
          <dgm:bulletEnabled val="1"/>
        </dgm:presLayoutVars>
      </dgm:prSet>
      <dgm:spPr/>
    </dgm:pt>
    <dgm:pt modelId="{1EE0E21E-AE22-41B4-B145-BFA817F6BBAB}" type="pres">
      <dgm:prSet presAssocID="{F59CD3A8-E253-489B-B2A4-87965067671B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78AEC11A-352A-4C01-84D8-E59602F305EB}" type="presOf" srcId="{83327984-3BB2-4654-9FE7-B6275CF90AAB}" destId="{A25CC38E-F2F9-42FE-9020-08B79FD5CB56}" srcOrd="1" destOrd="0" presId="urn:microsoft.com/office/officeart/2005/8/layout/vProcess5"/>
    <dgm:cxn modelId="{FCB41D2F-6A58-4F76-B71D-634AB53EFB48}" type="presOf" srcId="{C1C5175B-81BF-48FF-98C6-228791795FC9}" destId="{79EE9094-0EC9-47BB-B926-0A518CA6376F}" srcOrd="0" destOrd="0" presId="urn:microsoft.com/office/officeart/2005/8/layout/vProcess5"/>
    <dgm:cxn modelId="{93CF3064-5A82-4165-B85D-A361293077FC}" type="presOf" srcId="{83327984-3BB2-4654-9FE7-B6275CF90AAB}" destId="{E7CF05E0-C197-4F99-A993-F48F0EC0DB69}" srcOrd="0" destOrd="0" presId="urn:microsoft.com/office/officeart/2005/8/layout/vProcess5"/>
    <dgm:cxn modelId="{77557365-01A1-453B-918A-67CC7A713353}" type="presOf" srcId="{8554A2CB-E792-4028-90C6-CD7ABBECFF91}" destId="{3BAE8832-EE20-4388-8CDD-36F53B6EDDD2}" srcOrd="0" destOrd="0" presId="urn:microsoft.com/office/officeart/2005/8/layout/vProcess5"/>
    <dgm:cxn modelId="{B5D0CEC8-8D89-43E1-A9E3-1DD25DB59585}" srcId="{F59CD3A8-E253-489B-B2A4-87965067671B}" destId="{C1C5175B-81BF-48FF-98C6-228791795FC9}" srcOrd="1" destOrd="0" parTransId="{B1CB9373-17EE-4B98-AD82-FE1FBA277826}" sibTransId="{48545204-3494-4CEC-95E9-87FCBCA24546}"/>
    <dgm:cxn modelId="{C56A71D1-A67B-4BD7-8AC4-118B1EC98198}" srcId="{F59CD3A8-E253-489B-B2A4-87965067671B}" destId="{83327984-3BB2-4654-9FE7-B6275CF90AAB}" srcOrd="0" destOrd="0" parTransId="{010DB0B5-8896-433E-90EF-6033B4EBA996}" sibTransId="{8554A2CB-E792-4028-90C6-CD7ABBECFF91}"/>
    <dgm:cxn modelId="{B6FE65D8-ECB6-46B4-A1A4-D71E5184805A}" type="presOf" srcId="{F59CD3A8-E253-489B-B2A4-87965067671B}" destId="{30B44817-531C-485B-9535-54781A38B46E}" srcOrd="0" destOrd="0" presId="urn:microsoft.com/office/officeart/2005/8/layout/vProcess5"/>
    <dgm:cxn modelId="{8A3B95E2-A768-45B9-8A32-12E4678F1EA8}" type="presOf" srcId="{C1C5175B-81BF-48FF-98C6-228791795FC9}" destId="{1EE0E21E-AE22-41B4-B145-BFA817F6BBAB}" srcOrd="1" destOrd="0" presId="urn:microsoft.com/office/officeart/2005/8/layout/vProcess5"/>
    <dgm:cxn modelId="{6164A196-6C0E-4F97-872E-0A93AF78381D}" type="presParOf" srcId="{30B44817-531C-485B-9535-54781A38B46E}" destId="{0422D6FF-70A3-4828-8EC5-A6F46C624C84}" srcOrd="0" destOrd="0" presId="urn:microsoft.com/office/officeart/2005/8/layout/vProcess5"/>
    <dgm:cxn modelId="{925C904F-3197-45BB-91B2-7BDB2431D5D5}" type="presParOf" srcId="{30B44817-531C-485B-9535-54781A38B46E}" destId="{E7CF05E0-C197-4F99-A993-F48F0EC0DB69}" srcOrd="1" destOrd="0" presId="urn:microsoft.com/office/officeart/2005/8/layout/vProcess5"/>
    <dgm:cxn modelId="{93214249-14F9-4A8F-8DFE-EA454917806B}" type="presParOf" srcId="{30B44817-531C-485B-9535-54781A38B46E}" destId="{79EE9094-0EC9-47BB-B926-0A518CA6376F}" srcOrd="2" destOrd="0" presId="urn:microsoft.com/office/officeart/2005/8/layout/vProcess5"/>
    <dgm:cxn modelId="{28514817-2B38-4885-B775-8A87B106190A}" type="presParOf" srcId="{30B44817-531C-485B-9535-54781A38B46E}" destId="{3BAE8832-EE20-4388-8CDD-36F53B6EDDD2}" srcOrd="3" destOrd="0" presId="urn:microsoft.com/office/officeart/2005/8/layout/vProcess5"/>
    <dgm:cxn modelId="{A465F72B-653E-4B2B-AB59-E9756DF512D7}" type="presParOf" srcId="{30B44817-531C-485B-9535-54781A38B46E}" destId="{A25CC38E-F2F9-42FE-9020-08B79FD5CB56}" srcOrd="4" destOrd="0" presId="urn:microsoft.com/office/officeart/2005/8/layout/vProcess5"/>
    <dgm:cxn modelId="{5F6845B6-7372-41EB-BBAE-1159081CA002}" type="presParOf" srcId="{30B44817-531C-485B-9535-54781A38B46E}" destId="{1EE0E21E-AE22-41B4-B145-BFA817F6BBAB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F05E0-C197-4F99-A993-F48F0EC0DB69}">
      <dsp:nvSpPr>
        <dsp:cNvPr id="0" name=""/>
        <dsp:cNvSpPr/>
      </dsp:nvSpPr>
      <dsp:spPr>
        <a:xfrm>
          <a:off x="0" y="0"/>
          <a:ext cx="9449602" cy="23335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CyTB</a:t>
          </a:r>
          <a:r>
            <a:rPr lang="en-US" sz="3200" kern="1200" dirty="0"/>
            <a:t>-based TPT  strategy may be considered for LTBI treatment in Zambia
</a:t>
          </a:r>
        </a:p>
      </dsp:txBody>
      <dsp:txXfrm>
        <a:off x="68347" y="68347"/>
        <a:ext cx="7037721" cy="2196830"/>
      </dsp:txXfrm>
    </dsp:sp>
    <dsp:sp modelId="{79EE9094-0EC9-47BB-B926-0A518CA6376F}">
      <dsp:nvSpPr>
        <dsp:cNvPr id="0" name=""/>
        <dsp:cNvSpPr/>
      </dsp:nvSpPr>
      <dsp:spPr>
        <a:xfrm>
          <a:off x="1667576" y="2852085"/>
          <a:ext cx="9449602" cy="2333524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Further research may be needed to determine the feasibility and scalability of these interventions.</a:t>
          </a:r>
        </a:p>
      </dsp:txBody>
      <dsp:txXfrm>
        <a:off x="1735923" y="2920432"/>
        <a:ext cx="6128540" cy="2196830"/>
      </dsp:txXfrm>
    </dsp:sp>
    <dsp:sp modelId="{3BAE8832-EE20-4388-8CDD-36F53B6EDDD2}">
      <dsp:nvSpPr>
        <dsp:cNvPr id="0" name=""/>
        <dsp:cNvSpPr/>
      </dsp:nvSpPr>
      <dsp:spPr>
        <a:xfrm>
          <a:off x="7932811" y="1834409"/>
          <a:ext cx="1516790" cy="151679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74089" y="1834409"/>
        <a:ext cx="834234" cy="1141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70154-B458-4993-84C4-D9D669B89B4B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299DC-E18F-4AA0-8FE8-92EA6CFEB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299DC-E18F-4AA0-8FE8-92EA6CFEB3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48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299DC-E18F-4AA0-8FE8-92EA6CFEB3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37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9447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299DC-E18F-4AA0-8FE8-92EA6CFEB3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91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299DC-E18F-4AA0-8FE8-92EA6CFEB3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53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299DC-E18F-4AA0-8FE8-92EA6CFEB3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96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299DC-E18F-4AA0-8FE8-92EA6CFEB3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23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299DC-E18F-4AA0-8FE8-92EA6CFEB3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96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299DC-E18F-4AA0-8FE8-92EA6CFEB3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55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299DC-E18F-4AA0-8FE8-92EA6CFEB3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71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7466-9DAB-49AD-8821-C50469FBC741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6374B-2537-4B31-A358-BCA1912CB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8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7466-9DAB-49AD-8821-C50469FBC741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6374B-2537-4B31-A358-BCA1912CB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3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7466-9DAB-49AD-8821-C50469FBC741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6374B-2537-4B31-A358-BCA1912CB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85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17714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7466-9DAB-49AD-8821-C50469FBC741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6374B-2537-4B31-A358-BCA1912CB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6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7466-9DAB-49AD-8821-C50469FBC741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6374B-2537-4B31-A358-BCA1912CB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80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7466-9DAB-49AD-8821-C50469FBC741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6374B-2537-4B31-A358-BCA1912CB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71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7466-9DAB-49AD-8821-C50469FBC741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6374B-2537-4B31-A358-BCA1912CB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78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7466-9DAB-49AD-8821-C50469FBC741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6374B-2537-4B31-A358-BCA1912CB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99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7466-9DAB-49AD-8821-C50469FBC741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6374B-2537-4B31-A358-BCA1912CB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8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7466-9DAB-49AD-8821-C50469FBC741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6374B-2537-4B31-A358-BCA1912CB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45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7466-9DAB-49AD-8821-C50469FBC741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6374B-2537-4B31-A358-BCA1912CB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93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47466-9DAB-49AD-8821-C50469FBC741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6374B-2537-4B31-A358-BCA1912CB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8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1E32A3-9483-7DEB-B8AD-BBC58F716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13A32-7141-0879-891D-EC674813B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359" y="1030406"/>
            <a:ext cx="11189368" cy="2290310"/>
          </a:xfrm>
        </p:spPr>
        <p:txBody>
          <a:bodyPr anchor="ctr">
            <a:normAutofit/>
          </a:bodyPr>
          <a:lstStyle/>
          <a:p>
            <a:r>
              <a:rPr lang="en-US" sz="4800" b="1">
                <a:solidFill>
                  <a:srgbClr val="FFFFFF"/>
                </a:solidFill>
                <a:latin typeface="+mn-lt"/>
              </a:rPr>
              <a:t>Cost-Effectiveness of Latent Tuberculosis Infection Screening and Treatment Modalities in Zambia</a:t>
            </a:r>
            <a:endParaRPr lang="en-US" sz="48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6A7B2F-C8D6-AED5-C920-C92AE7106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888" y="4500318"/>
            <a:ext cx="5789418" cy="1182468"/>
          </a:xfrm>
        </p:spPr>
        <p:txBody>
          <a:bodyPr anchor="ctr">
            <a:normAutofit/>
          </a:bodyPr>
          <a:lstStyle/>
          <a:p>
            <a:pPr algn="l">
              <a:spcBef>
                <a:spcPts val="600"/>
              </a:spcBef>
              <a:spcAft>
                <a:spcPts val="1200"/>
              </a:spcAft>
            </a:pPr>
            <a:r>
              <a:rPr lang="en-US" b="1" dirty="0">
                <a:solidFill>
                  <a:srgbClr val="FFFFFF"/>
                </a:solidFill>
              </a:rPr>
              <a:t>Authors: Lawrence Mwenge, Buumba Tapisha,   Ab Schaap, Richard Mwape, Kwame, Shanaube, Helen Ayles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6B1F1690-A52C-46C3-B83E-3EE9AB5AD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865" y="4347073"/>
            <a:ext cx="4436308" cy="176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3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F2550F-C973-F757-CB59-1032BCCB1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2162C73-2D59-464B-A4A5-47C281AFB8A9}"/>
              </a:ext>
            </a:extLst>
          </p:cNvPr>
          <p:cNvSpPr/>
          <p:nvPr/>
        </p:nvSpPr>
        <p:spPr>
          <a:xfrm>
            <a:off x="-24063" y="5479806"/>
            <a:ext cx="12216062" cy="13581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CF6C9F-DA34-105A-CDFF-3710803B1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74" y="5690174"/>
            <a:ext cx="9908223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 dirty="0">
                <a:latin typeface="+mn-lt"/>
              </a:rPr>
              <a:t>Thank you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D1040F0-C619-7E13-7FBF-649B395C1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651" y="2896406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669036-FC2F-42E7-87FA-1496C34B20B2}"/>
              </a:ext>
            </a:extLst>
          </p:cNvPr>
          <p:cNvSpPr txBox="1"/>
          <p:nvPr/>
        </p:nvSpPr>
        <p:spPr>
          <a:xfrm>
            <a:off x="717952" y="616408"/>
            <a:ext cx="105797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i="1" dirty="0">
                <a:solidFill>
                  <a:srgbClr val="212121"/>
                </a:solidFill>
                <a:latin typeface="Aptos"/>
                <a:ea typeface="Times New Roman" panose="02020603050405020304" pitchFamily="18" charset="0"/>
                <a:cs typeface="Calibri" panose="020F0502020204030204" pitchFamily="34" charset="0"/>
              </a:rPr>
              <a:t>This research and conference presentation were supported by Vital Strategies and the CDC Foundation, partners in the Bloomberg Philanthropies Data for Health Initiative, and Vanderbilt University Medical Center</a:t>
            </a:r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E202FE2-42F4-4B8A-85C5-E0511E12A6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751" b="25111"/>
          <a:stretch/>
        </p:blipFill>
        <p:spPr>
          <a:xfrm>
            <a:off x="10088697" y="5712796"/>
            <a:ext cx="2103302" cy="1057592"/>
          </a:xfrm>
          <a:prstGeom prst="rect">
            <a:avLst/>
          </a:prstGeom>
        </p:spPr>
      </p:pic>
      <p:pic>
        <p:nvPicPr>
          <p:cNvPr id="22" name="Picture 21" descr="A blue and grey logo&#10;&#10;AI-generated content may be incorrect.">
            <a:extLst>
              <a:ext uri="{FF2B5EF4-FFF2-40B4-BE49-F238E27FC236}">
                <a16:creationId xmlns:a16="http://schemas.microsoft.com/office/drawing/2014/main" id="{9D7C1CBD-FFD0-45F8-BA66-68D995FA1B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761" y="2936531"/>
            <a:ext cx="3403775" cy="777828"/>
          </a:xfrm>
          <a:prstGeom prst="rect">
            <a:avLst/>
          </a:prstGeom>
        </p:spPr>
      </p:pic>
      <p:pic>
        <p:nvPicPr>
          <p:cNvPr id="23" name="Picture 22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8F708232-0E20-47BC-844E-EC88919B46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423" y="4361490"/>
            <a:ext cx="2469941" cy="781578"/>
          </a:xfrm>
          <a:prstGeom prst="rect">
            <a:avLst/>
          </a:prstGeom>
        </p:spPr>
      </p:pic>
      <p:pic>
        <p:nvPicPr>
          <p:cNvPr id="24" name="Picture 23" descr="A black and white logo&#10;&#10;AI-generated content may be incorrect.">
            <a:extLst>
              <a:ext uri="{FF2B5EF4-FFF2-40B4-BE49-F238E27FC236}">
                <a16:creationId xmlns:a16="http://schemas.microsoft.com/office/drawing/2014/main" id="{C9D9DEFB-260A-4A0E-A3B4-AB79BFA3BD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738" y="4361490"/>
            <a:ext cx="4580404" cy="781578"/>
          </a:xfrm>
          <a:prstGeom prst="rect">
            <a:avLst/>
          </a:prstGeom>
        </p:spPr>
      </p:pic>
      <p:pic>
        <p:nvPicPr>
          <p:cNvPr id="25" name="Picture 24" descr="A logo with a person and a letter&#10;&#10;AI-generated content may be incorrect.">
            <a:extLst>
              <a:ext uri="{FF2B5EF4-FFF2-40B4-BE49-F238E27FC236}">
                <a16:creationId xmlns:a16="http://schemas.microsoft.com/office/drawing/2014/main" id="{C6E4A196-EB98-4C75-B487-C1D4E4780B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68" y="2936155"/>
            <a:ext cx="5234543" cy="7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1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87609BA-A020-4CB7-A450-68130676A416}"/>
              </a:ext>
            </a:extLst>
          </p:cNvPr>
          <p:cNvSpPr/>
          <p:nvPr/>
        </p:nvSpPr>
        <p:spPr>
          <a:xfrm>
            <a:off x="0" y="-267763"/>
            <a:ext cx="12192000" cy="13581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0" y="-57202"/>
            <a:ext cx="12192000" cy="100297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-US" sz="3600" b="1" dirty="0">
                <a:latin typeface="+mn-lt"/>
              </a:rPr>
              <a:t> Background: Disease overview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B863BE-031E-4A35-9922-C2A43297F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6299"/>
            <a:ext cx="4428621" cy="4549402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88A133E-8986-427F-8E75-255A8CEC278D}"/>
              </a:ext>
            </a:extLst>
          </p:cNvPr>
          <p:cNvSpPr/>
          <p:nvPr/>
        </p:nvSpPr>
        <p:spPr>
          <a:xfrm>
            <a:off x="4699920" y="1460311"/>
            <a:ext cx="7378666" cy="771739"/>
          </a:xfrm>
          <a:custGeom>
            <a:avLst/>
            <a:gdLst>
              <a:gd name="connsiteX0" fmla="*/ 0 w 7642550"/>
              <a:gd name="connsiteY0" fmla="*/ 132603 h 795600"/>
              <a:gd name="connsiteX1" fmla="*/ 132603 w 7642550"/>
              <a:gd name="connsiteY1" fmla="*/ 0 h 795600"/>
              <a:gd name="connsiteX2" fmla="*/ 7509947 w 7642550"/>
              <a:gd name="connsiteY2" fmla="*/ 0 h 795600"/>
              <a:gd name="connsiteX3" fmla="*/ 7642550 w 7642550"/>
              <a:gd name="connsiteY3" fmla="*/ 132603 h 795600"/>
              <a:gd name="connsiteX4" fmla="*/ 7642550 w 7642550"/>
              <a:gd name="connsiteY4" fmla="*/ 662997 h 795600"/>
              <a:gd name="connsiteX5" fmla="*/ 7509947 w 7642550"/>
              <a:gd name="connsiteY5" fmla="*/ 795600 h 795600"/>
              <a:gd name="connsiteX6" fmla="*/ 132603 w 7642550"/>
              <a:gd name="connsiteY6" fmla="*/ 795600 h 795600"/>
              <a:gd name="connsiteX7" fmla="*/ 0 w 7642550"/>
              <a:gd name="connsiteY7" fmla="*/ 662997 h 795600"/>
              <a:gd name="connsiteX8" fmla="*/ 0 w 7642550"/>
              <a:gd name="connsiteY8" fmla="*/ 132603 h 7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42550" h="795600">
                <a:moveTo>
                  <a:pt x="0" y="132603"/>
                </a:moveTo>
                <a:cubicBezTo>
                  <a:pt x="0" y="59368"/>
                  <a:pt x="59368" y="0"/>
                  <a:pt x="132603" y="0"/>
                </a:cubicBezTo>
                <a:lnTo>
                  <a:pt x="7509947" y="0"/>
                </a:lnTo>
                <a:cubicBezTo>
                  <a:pt x="7583182" y="0"/>
                  <a:pt x="7642550" y="59368"/>
                  <a:pt x="7642550" y="132603"/>
                </a:cubicBezTo>
                <a:lnTo>
                  <a:pt x="7642550" y="662997"/>
                </a:lnTo>
                <a:cubicBezTo>
                  <a:pt x="7642550" y="736232"/>
                  <a:pt x="7583182" y="795600"/>
                  <a:pt x="7509947" y="795600"/>
                </a:cubicBezTo>
                <a:lnTo>
                  <a:pt x="132603" y="795600"/>
                </a:lnTo>
                <a:cubicBezTo>
                  <a:pt x="59368" y="795600"/>
                  <a:pt x="0" y="736232"/>
                  <a:pt x="0" y="662997"/>
                </a:cubicBezTo>
                <a:lnTo>
                  <a:pt x="0" y="132603"/>
                </a:lnTo>
                <a:close/>
              </a:path>
            </a:pathLst>
          </a:custGeom>
          <a:solidFill>
            <a:srgbClr val="03832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79" tIns="86279" rIns="86279" bIns="86279" numCol="1" spcCol="1270" anchor="ctr" anchorCtr="0">
            <a:noAutofit/>
          </a:bodyPr>
          <a:lstStyle/>
          <a:p>
            <a:pPr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Globally, One quarter of the population is infected with TB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81B08D6-5C91-4841-8B9B-AF516AAF6B12}"/>
              </a:ext>
            </a:extLst>
          </p:cNvPr>
          <p:cNvSpPr/>
          <p:nvPr/>
        </p:nvSpPr>
        <p:spPr>
          <a:xfrm>
            <a:off x="4699920" y="2447962"/>
            <a:ext cx="7378666" cy="937656"/>
          </a:xfrm>
          <a:custGeom>
            <a:avLst/>
            <a:gdLst>
              <a:gd name="connsiteX0" fmla="*/ 0 w 7642550"/>
              <a:gd name="connsiteY0" fmla="*/ 132603 h 795600"/>
              <a:gd name="connsiteX1" fmla="*/ 132603 w 7642550"/>
              <a:gd name="connsiteY1" fmla="*/ 0 h 795600"/>
              <a:gd name="connsiteX2" fmla="*/ 7509947 w 7642550"/>
              <a:gd name="connsiteY2" fmla="*/ 0 h 795600"/>
              <a:gd name="connsiteX3" fmla="*/ 7642550 w 7642550"/>
              <a:gd name="connsiteY3" fmla="*/ 132603 h 795600"/>
              <a:gd name="connsiteX4" fmla="*/ 7642550 w 7642550"/>
              <a:gd name="connsiteY4" fmla="*/ 662997 h 795600"/>
              <a:gd name="connsiteX5" fmla="*/ 7509947 w 7642550"/>
              <a:gd name="connsiteY5" fmla="*/ 795600 h 795600"/>
              <a:gd name="connsiteX6" fmla="*/ 132603 w 7642550"/>
              <a:gd name="connsiteY6" fmla="*/ 795600 h 795600"/>
              <a:gd name="connsiteX7" fmla="*/ 0 w 7642550"/>
              <a:gd name="connsiteY7" fmla="*/ 662997 h 795600"/>
              <a:gd name="connsiteX8" fmla="*/ 0 w 7642550"/>
              <a:gd name="connsiteY8" fmla="*/ 132603 h 7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42550" h="795600">
                <a:moveTo>
                  <a:pt x="0" y="132603"/>
                </a:moveTo>
                <a:cubicBezTo>
                  <a:pt x="0" y="59368"/>
                  <a:pt x="59368" y="0"/>
                  <a:pt x="132603" y="0"/>
                </a:cubicBezTo>
                <a:lnTo>
                  <a:pt x="7509947" y="0"/>
                </a:lnTo>
                <a:cubicBezTo>
                  <a:pt x="7583182" y="0"/>
                  <a:pt x="7642550" y="59368"/>
                  <a:pt x="7642550" y="132603"/>
                </a:cubicBezTo>
                <a:lnTo>
                  <a:pt x="7642550" y="662997"/>
                </a:lnTo>
                <a:cubicBezTo>
                  <a:pt x="7642550" y="736232"/>
                  <a:pt x="7583182" y="795600"/>
                  <a:pt x="7509947" y="795600"/>
                </a:cubicBezTo>
                <a:lnTo>
                  <a:pt x="132603" y="795600"/>
                </a:lnTo>
                <a:cubicBezTo>
                  <a:pt x="59368" y="795600"/>
                  <a:pt x="0" y="736232"/>
                  <a:pt x="0" y="662997"/>
                </a:cubicBezTo>
                <a:lnTo>
                  <a:pt x="0" y="132603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79" tIns="86279" rIns="86279" bIns="86279" numCol="1" spcCol="1270" anchor="ctr" anchorCtr="0">
            <a:noAutofit/>
          </a:bodyPr>
          <a:lstStyle/>
          <a:p>
            <a:pPr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Zambia is among the top 30 countries worldwide with high TB burden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5025877-6EC7-403A-BBF5-1D1019BAD93A}"/>
              </a:ext>
            </a:extLst>
          </p:cNvPr>
          <p:cNvSpPr/>
          <p:nvPr/>
        </p:nvSpPr>
        <p:spPr>
          <a:xfrm>
            <a:off x="4699920" y="3628698"/>
            <a:ext cx="7378666" cy="937656"/>
          </a:xfrm>
          <a:custGeom>
            <a:avLst/>
            <a:gdLst>
              <a:gd name="connsiteX0" fmla="*/ 0 w 7642550"/>
              <a:gd name="connsiteY0" fmla="*/ 132603 h 795600"/>
              <a:gd name="connsiteX1" fmla="*/ 132603 w 7642550"/>
              <a:gd name="connsiteY1" fmla="*/ 0 h 795600"/>
              <a:gd name="connsiteX2" fmla="*/ 7509947 w 7642550"/>
              <a:gd name="connsiteY2" fmla="*/ 0 h 795600"/>
              <a:gd name="connsiteX3" fmla="*/ 7642550 w 7642550"/>
              <a:gd name="connsiteY3" fmla="*/ 132603 h 795600"/>
              <a:gd name="connsiteX4" fmla="*/ 7642550 w 7642550"/>
              <a:gd name="connsiteY4" fmla="*/ 662997 h 795600"/>
              <a:gd name="connsiteX5" fmla="*/ 7509947 w 7642550"/>
              <a:gd name="connsiteY5" fmla="*/ 795600 h 795600"/>
              <a:gd name="connsiteX6" fmla="*/ 132603 w 7642550"/>
              <a:gd name="connsiteY6" fmla="*/ 795600 h 795600"/>
              <a:gd name="connsiteX7" fmla="*/ 0 w 7642550"/>
              <a:gd name="connsiteY7" fmla="*/ 662997 h 795600"/>
              <a:gd name="connsiteX8" fmla="*/ 0 w 7642550"/>
              <a:gd name="connsiteY8" fmla="*/ 132603 h 7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42550" h="795600">
                <a:moveTo>
                  <a:pt x="0" y="132603"/>
                </a:moveTo>
                <a:cubicBezTo>
                  <a:pt x="0" y="59368"/>
                  <a:pt x="59368" y="0"/>
                  <a:pt x="132603" y="0"/>
                </a:cubicBezTo>
                <a:lnTo>
                  <a:pt x="7509947" y="0"/>
                </a:lnTo>
                <a:cubicBezTo>
                  <a:pt x="7583182" y="0"/>
                  <a:pt x="7642550" y="59368"/>
                  <a:pt x="7642550" y="132603"/>
                </a:cubicBezTo>
                <a:lnTo>
                  <a:pt x="7642550" y="662997"/>
                </a:lnTo>
                <a:cubicBezTo>
                  <a:pt x="7642550" y="736232"/>
                  <a:pt x="7583182" y="795600"/>
                  <a:pt x="7509947" y="795600"/>
                </a:cubicBezTo>
                <a:lnTo>
                  <a:pt x="132603" y="795600"/>
                </a:lnTo>
                <a:cubicBezTo>
                  <a:pt x="59368" y="795600"/>
                  <a:pt x="0" y="736232"/>
                  <a:pt x="0" y="662997"/>
                </a:cubicBezTo>
                <a:lnTo>
                  <a:pt x="0" y="132603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79" tIns="86279" rIns="86279" bIns="86279" numCol="1" spcCol="1270" anchor="ctr" anchorCtr="0">
            <a:noAutofit/>
          </a:bodyPr>
          <a:lstStyle/>
          <a:p>
            <a:pPr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Individuals with TB infection (TBI) have ~10% risk of developing TB disease 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29CBB-A3A8-404B-8757-200D4AEBCBC5}"/>
              </a:ext>
            </a:extLst>
          </p:cNvPr>
          <p:cNvSpPr/>
          <p:nvPr/>
        </p:nvSpPr>
        <p:spPr>
          <a:xfrm>
            <a:off x="4699920" y="4809435"/>
            <a:ext cx="7378666" cy="1002979"/>
          </a:xfrm>
          <a:custGeom>
            <a:avLst/>
            <a:gdLst>
              <a:gd name="connsiteX0" fmla="*/ 0 w 7642550"/>
              <a:gd name="connsiteY0" fmla="*/ 132603 h 795600"/>
              <a:gd name="connsiteX1" fmla="*/ 132603 w 7642550"/>
              <a:gd name="connsiteY1" fmla="*/ 0 h 795600"/>
              <a:gd name="connsiteX2" fmla="*/ 7509947 w 7642550"/>
              <a:gd name="connsiteY2" fmla="*/ 0 h 795600"/>
              <a:gd name="connsiteX3" fmla="*/ 7642550 w 7642550"/>
              <a:gd name="connsiteY3" fmla="*/ 132603 h 795600"/>
              <a:gd name="connsiteX4" fmla="*/ 7642550 w 7642550"/>
              <a:gd name="connsiteY4" fmla="*/ 662997 h 795600"/>
              <a:gd name="connsiteX5" fmla="*/ 7509947 w 7642550"/>
              <a:gd name="connsiteY5" fmla="*/ 795600 h 795600"/>
              <a:gd name="connsiteX6" fmla="*/ 132603 w 7642550"/>
              <a:gd name="connsiteY6" fmla="*/ 795600 h 795600"/>
              <a:gd name="connsiteX7" fmla="*/ 0 w 7642550"/>
              <a:gd name="connsiteY7" fmla="*/ 662997 h 795600"/>
              <a:gd name="connsiteX8" fmla="*/ 0 w 7642550"/>
              <a:gd name="connsiteY8" fmla="*/ 132603 h 7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42550" h="795600">
                <a:moveTo>
                  <a:pt x="0" y="132603"/>
                </a:moveTo>
                <a:cubicBezTo>
                  <a:pt x="0" y="59368"/>
                  <a:pt x="59368" y="0"/>
                  <a:pt x="132603" y="0"/>
                </a:cubicBezTo>
                <a:lnTo>
                  <a:pt x="7509947" y="0"/>
                </a:lnTo>
                <a:cubicBezTo>
                  <a:pt x="7583182" y="0"/>
                  <a:pt x="7642550" y="59368"/>
                  <a:pt x="7642550" y="132603"/>
                </a:cubicBezTo>
                <a:lnTo>
                  <a:pt x="7642550" y="662997"/>
                </a:lnTo>
                <a:cubicBezTo>
                  <a:pt x="7642550" y="736232"/>
                  <a:pt x="7583182" y="795600"/>
                  <a:pt x="7509947" y="795600"/>
                </a:cubicBezTo>
                <a:lnTo>
                  <a:pt x="132603" y="795600"/>
                </a:lnTo>
                <a:cubicBezTo>
                  <a:pt x="59368" y="795600"/>
                  <a:pt x="0" y="736232"/>
                  <a:pt x="0" y="662997"/>
                </a:cubicBezTo>
                <a:lnTo>
                  <a:pt x="0" y="132603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79" tIns="86279" rIns="86279" bIns="86279" numCol="1" spcCol="1270" anchor="ctr" anchorCtr="0">
            <a:noAutofit/>
          </a:bodyPr>
          <a:lstStyle/>
          <a:p>
            <a:pPr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Progression of TB infection to TB disease can be prevented with TB preventive therapy (TPT)</a:t>
            </a:r>
          </a:p>
        </p:txBody>
      </p:sp>
    </p:spTree>
    <p:extLst>
      <p:ext uri="{BB962C8B-B14F-4D97-AF65-F5344CB8AC3E}">
        <p14:creationId xmlns:p14="http://schemas.microsoft.com/office/powerpoint/2010/main" val="312737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605948-F375-7987-DA8D-002E5DABC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E29F0A-1462-443C-82B5-2B7449AD00B3}"/>
              </a:ext>
            </a:extLst>
          </p:cNvPr>
          <p:cNvSpPr/>
          <p:nvPr/>
        </p:nvSpPr>
        <p:spPr>
          <a:xfrm>
            <a:off x="0" y="-267763"/>
            <a:ext cx="12192000" cy="13581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5D5811-07E1-FD26-434B-ADE54BC89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88" y="-79612"/>
            <a:ext cx="10471099" cy="1002029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3600" b="1" dirty="0">
                <a:latin typeface="+mn-lt"/>
              </a:rPr>
              <a:t>Background: Study rationale</a:t>
            </a: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B0A29581-1C22-4DB8-8EC2-6BAB655EE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489" y="1503662"/>
            <a:ext cx="11940362" cy="112545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dirty="0"/>
              <a:t>Current policy: TB symptom screening plus 6-month isoniazid (6H):</a:t>
            </a:r>
          </a:p>
          <a:p>
            <a:pPr lvl="1"/>
            <a:r>
              <a:rPr lang="en-US" dirty="0"/>
              <a:t>New treatment regimes have been introduced: 3 months of weekly isoniazid and rifapentine (3HP) &amp; 30 days of isoniazid and rifapentine (1HP)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endParaRPr lang="en-US" sz="2400" i="1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3CC8038-8321-432F-B1B0-7EE00A7664AD}"/>
              </a:ext>
            </a:extLst>
          </p:cNvPr>
          <p:cNvSpPr txBox="1"/>
          <p:nvPr/>
        </p:nvSpPr>
        <p:spPr>
          <a:xfrm>
            <a:off x="627322" y="5145785"/>
            <a:ext cx="1106849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i="1" dirty="0"/>
              <a:t>“These findings are timely as we are in a process of amending TPT policy… I was particularly fascinated by the costing findings, and we look forward to the presentation of these findings during a technical working group”  </a:t>
            </a:r>
            <a:r>
              <a:rPr lang="en-US" sz="2000" b="1" dirty="0"/>
              <a:t>MOH representative at the National dissemination of the trial results</a:t>
            </a:r>
          </a:p>
        </p:txBody>
      </p:sp>
      <p:sp>
        <p:nvSpPr>
          <p:cNvPr id="6" name="Content Placeholder 33">
            <a:extLst>
              <a:ext uri="{FF2B5EF4-FFF2-40B4-BE49-F238E27FC236}">
                <a16:creationId xmlns:a16="http://schemas.microsoft.com/office/drawing/2014/main" id="{ED2FDAC4-8B2A-4FBB-A38B-948B90B5BBA3}"/>
              </a:ext>
            </a:extLst>
          </p:cNvPr>
          <p:cNvSpPr txBox="1">
            <a:spLocks/>
          </p:cNvSpPr>
          <p:nvPr/>
        </p:nvSpPr>
        <p:spPr>
          <a:xfrm>
            <a:off x="159488" y="2927904"/>
            <a:ext cx="11940361" cy="9267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Current TBI Detection Methods may not be suitable for Zambia</a:t>
            </a:r>
          </a:p>
          <a:p>
            <a:pPr lvl="1"/>
            <a:r>
              <a:rPr lang="en-US" dirty="0"/>
              <a:t>New TBI  tests have been added as  alternatives - Cy-TB skin &amp; TB </a:t>
            </a:r>
            <a:r>
              <a:rPr lang="en-US" dirty="0" err="1"/>
              <a:t>Feron</a:t>
            </a:r>
            <a:r>
              <a:rPr lang="en-US" dirty="0"/>
              <a:t> FIA tests</a:t>
            </a:r>
          </a:p>
        </p:txBody>
      </p:sp>
      <p:sp>
        <p:nvSpPr>
          <p:cNvPr id="7" name="Content Placeholder 33">
            <a:extLst>
              <a:ext uri="{FF2B5EF4-FFF2-40B4-BE49-F238E27FC236}">
                <a16:creationId xmlns:a16="http://schemas.microsoft.com/office/drawing/2014/main" id="{74CE83C0-C627-414A-B647-4B37DC32064A}"/>
              </a:ext>
            </a:extLst>
          </p:cNvPr>
          <p:cNvSpPr txBox="1">
            <a:spLocks/>
          </p:cNvSpPr>
          <p:nvPr/>
        </p:nvSpPr>
        <p:spPr>
          <a:xfrm>
            <a:off x="159488" y="4309675"/>
            <a:ext cx="11940360" cy="5252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Policy is under review to include new recommendation</a:t>
            </a:r>
          </a:p>
          <a:p>
            <a:pPr marL="0" indent="0">
              <a:buNone/>
            </a:pP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60212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 animBg="1"/>
      <p:bldP spid="10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A1F2A0-DEB8-B8FF-2CA7-E593028D7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F06DC4-2D9B-447D-A73A-2E16052B1F25}"/>
              </a:ext>
            </a:extLst>
          </p:cNvPr>
          <p:cNvSpPr/>
          <p:nvPr/>
        </p:nvSpPr>
        <p:spPr>
          <a:xfrm>
            <a:off x="0" y="-267763"/>
            <a:ext cx="12192000" cy="13581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FBA147-6935-2B88-D149-3F871B696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10" y="52747"/>
            <a:ext cx="12035589" cy="777439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Study Overview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5ED5DF2-3E12-7319-7E98-8631AB33A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937" y="1203155"/>
            <a:ext cx="8710864" cy="2346164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r>
              <a:rPr lang="en-US" b="1" dirty="0"/>
              <a:t>Policy Question: </a:t>
            </a:r>
            <a:r>
              <a:rPr lang="en-US" dirty="0"/>
              <a:t>Should Zambia adopt a targeted testing approach for latent tuberculosis infection (TBI) among high-risk groups to optimize the effectiveness and cost-efficiency of Tuberculosis Preventive Therapy (TPT)?</a:t>
            </a:r>
          </a:p>
          <a:p>
            <a:pPr lvl="1"/>
            <a:r>
              <a:rPr lang="en-US" b="1" dirty="0"/>
              <a:t>Can targeted TBI testing present value-for-money for TB control in Zambia?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8B85A8-850B-4C66-9D8D-A2CED09E70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13" r="65255"/>
          <a:stretch/>
        </p:blipFill>
        <p:spPr>
          <a:xfrm>
            <a:off x="12032" y="1175555"/>
            <a:ext cx="3268858" cy="5429784"/>
          </a:xfrm>
          <a:prstGeom prst="rect">
            <a:avLst/>
          </a:prstGeom>
        </p:spPr>
      </p:pic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69CF5C07-59A8-4EF0-B8E6-72ED5EEB20EE}"/>
              </a:ext>
            </a:extLst>
          </p:cNvPr>
          <p:cNvSpPr txBox="1">
            <a:spLocks/>
          </p:cNvSpPr>
          <p:nvPr/>
        </p:nvSpPr>
        <p:spPr>
          <a:xfrm>
            <a:off x="3404938" y="3682809"/>
            <a:ext cx="8710864" cy="1165918"/>
          </a:xfrm>
          <a:prstGeom prst="rect">
            <a:avLst/>
          </a:prstGeom>
          <a:solidFill>
            <a:srgbClr val="C39BE1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Population: </a:t>
            </a:r>
            <a:r>
              <a:rPr lang="en-US" dirty="0"/>
              <a:t>TB HH contacts</a:t>
            </a:r>
          </a:p>
          <a:p>
            <a:r>
              <a:rPr lang="en-US" b="1" dirty="0"/>
              <a:t>Model type: </a:t>
            </a:r>
            <a:r>
              <a:rPr lang="en-US" dirty="0"/>
              <a:t>Markov Model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1432FAB6-A05C-4A1E-A2C8-8C48C17A7D1B}"/>
              </a:ext>
            </a:extLst>
          </p:cNvPr>
          <p:cNvSpPr txBox="1">
            <a:spLocks/>
          </p:cNvSpPr>
          <p:nvPr/>
        </p:nvSpPr>
        <p:spPr>
          <a:xfrm>
            <a:off x="3404938" y="4994366"/>
            <a:ext cx="8710864" cy="181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Outcomes: </a:t>
            </a:r>
            <a:r>
              <a:rPr lang="en-US" dirty="0"/>
              <a:t>DALYs averted, incremental costs and ICER (cost/DALY averted)</a:t>
            </a:r>
          </a:p>
          <a:p>
            <a:pPr lvl="1"/>
            <a:r>
              <a:rPr lang="en-US" b="1" dirty="0"/>
              <a:t>Top Data Sources: </a:t>
            </a:r>
            <a:r>
              <a:rPr lang="en-US" dirty="0">
                <a:latin typeface="Aptos" panose="020B0004020202020204" pitchFamily="34" charset="0"/>
              </a:rPr>
              <a:t>TB REACH Trial, Ministry of Health information system and published literature</a:t>
            </a:r>
          </a:p>
        </p:txBody>
      </p:sp>
    </p:spTree>
    <p:extLst>
      <p:ext uri="{BB962C8B-B14F-4D97-AF65-F5344CB8AC3E}">
        <p14:creationId xmlns:p14="http://schemas.microsoft.com/office/powerpoint/2010/main" val="362681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D2A850-1678-0E25-3326-AEA46F9B7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F4C669C-182F-421B-B0D1-92F3390CCC82}"/>
              </a:ext>
            </a:extLst>
          </p:cNvPr>
          <p:cNvSpPr/>
          <p:nvPr/>
        </p:nvSpPr>
        <p:spPr>
          <a:xfrm>
            <a:off x="1" y="6146"/>
            <a:ext cx="3988682" cy="68518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36F979-E11A-255D-B619-8065D477C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96" y="2238116"/>
            <a:ext cx="2336449" cy="1120242"/>
          </a:xfrm>
        </p:spPr>
        <p:txBody>
          <a:bodyPr anchor="b">
            <a:normAutofit fontScale="90000"/>
          </a:bodyPr>
          <a:lstStyle/>
          <a:p>
            <a:pPr algn="just"/>
            <a:r>
              <a:rPr lang="en-US" sz="3500" b="1" dirty="0">
                <a:latin typeface="+mn-lt"/>
              </a:rPr>
              <a:t>Strategies to Compare</a:t>
            </a:r>
          </a:p>
        </p:txBody>
      </p:sp>
      <p:sp>
        <p:nvSpPr>
          <p:cNvPr id="74" name="Content Placeholder 3">
            <a:extLst>
              <a:ext uri="{FF2B5EF4-FFF2-40B4-BE49-F238E27FC236}">
                <a16:creationId xmlns:a16="http://schemas.microsoft.com/office/drawing/2014/main" id="{F1A9ED55-3CBB-4805-A048-667E09582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890" y="6239009"/>
            <a:ext cx="5862319" cy="388778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Main comparator: </a:t>
            </a:r>
            <a:r>
              <a:rPr lang="en-US" sz="2400" dirty="0"/>
              <a:t>‘Do nothing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B4F42AF-BF47-408F-89DD-514323888D23}"/>
              </a:ext>
            </a:extLst>
          </p:cNvPr>
          <p:cNvSpPr/>
          <p:nvPr/>
        </p:nvSpPr>
        <p:spPr>
          <a:xfrm>
            <a:off x="4633860" y="432040"/>
            <a:ext cx="7031086" cy="645197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92608">
              <a:spcAft>
                <a:spcPts val="600"/>
              </a:spcAft>
            </a:pPr>
            <a:r>
              <a:rPr lang="en-US" sz="1400" b="1" dirty="0">
                <a:latin typeface="Aptos" panose="020B0004020202020204" pitchFamily="34" charset="0"/>
              </a:rPr>
              <a:t>      Household contact of TB</a:t>
            </a:r>
            <a:endParaRPr lang="en-ZM" sz="3200" b="1" dirty="0">
              <a:latin typeface="Aptos" panose="020B00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DCB6E50-AF4A-4CBC-A786-40CCD6BD616C}"/>
              </a:ext>
            </a:extLst>
          </p:cNvPr>
          <p:cNvSpPr/>
          <p:nvPr/>
        </p:nvSpPr>
        <p:spPr>
          <a:xfrm>
            <a:off x="4633861" y="1308821"/>
            <a:ext cx="1742900" cy="66441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92608">
              <a:spcAft>
                <a:spcPts val="600"/>
              </a:spcAft>
            </a:pPr>
            <a:r>
              <a:rPr lang="en-US" sz="1400" b="1" dirty="0">
                <a:latin typeface="Aptos" panose="020B0004020202020204" pitchFamily="34" charset="0"/>
              </a:rPr>
              <a:t>Standard of care</a:t>
            </a:r>
            <a:endParaRPr lang="en-ZM" sz="3200" b="1" dirty="0">
              <a:latin typeface="Aptos" panose="020B00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76BF97A-7D65-47C2-88AD-BFDB91C4C7ED}"/>
              </a:ext>
            </a:extLst>
          </p:cNvPr>
          <p:cNvSpPr/>
          <p:nvPr/>
        </p:nvSpPr>
        <p:spPr>
          <a:xfrm>
            <a:off x="5564364" y="4871725"/>
            <a:ext cx="811186" cy="48233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92608">
              <a:spcAft>
                <a:spcPts val="600"/>
              </a:spcAft>
            </a:pPr>
            <a:r>
              <a:rPr lang="en-US" sz="1400">
                <a:latin typeface="Aptos" panose="020B0004020202020204" pitchFamily="34" charset="0"/>
              </a:rPr>
              <a:t>No TPT</a:t>
            </a:r>
            <a:endParaRPr lang="en-ZM" sz="2800">
              <a:latin typeface="Aptos" panose="020B0004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376BE5A-879D-40C5-8E42-53B9F0662C1B}"/>
              </a:ext>
            </a:extLst>
          </p:cNvPr>
          <p:cNvSpPr/>
          <p:nvPr/>
        </p:nvSpPr>
        <p:spPr>
          <a:xfrm>
            <a:off x="4638501" y="3562303"/>
            <a:ext cx="1742901" cy="519525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92608">
              <a:spcAft>
                <a:spcPts val="600"/>
              </a:spcAft>
            </a:pPr>
            <a:r>
              <a:rPr lang="en-US" sz="1400">
                <a:latin typeface="Aptos" panose="020B0004020202020204" pitchFamily="34" charset="0"/>
              </a:rPr>
              <a:t>Offered TPT</a:t>
            </a:r>
            <a:endParaRPr lang="en-ZM" sz="3200">
              <a:latin typeface="Aptos" panose="020B0004020202020204" pitchFamily="34" charset="0"/>
            </a:endParaRP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AD3E53A9-93F3-44DA-BF32-ED40856FF528}"/>
              </a:ext>
            </a:extLst>
          </p:cNvPr>
          <p:cNvCxnSpPr>
            <a:cxnSpLocks/>
            <a:stCxn id="53" idx="2"/>
            <a:endCxn id="40" idx="0"/>
          </p:cNvCxnSpPr>
          <p:nvPr/>
        </p:nvCxnSpPr>
        <p:spPr>
          <a:xfrm rot="5400000">
            <a:off x="7921782" y="3905116"/>
            <a:ext cx="165694" cy="455169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2378CE22-633F-4E1D-893C-AB4922D01745}"/>
              </a:ext>
            </a:extLst>
          </p:cNvPr>
          <p:cNvCxnSpPr>
            <a:cxnSpLocks/>
            <a:stCxn id="53" idx="2"/>
            <a:endCxn id="39" idx="0"/>
          </p:cNvCxnSpPr>
          <p:nvPr/>
        </p:nvCxnSpPr>
        <p:spPr>
          <a:xfrm rot="16200000" flipH="1">
            <a:off x="8375462" y="3906605"/>
            <a:ext cx="165694" cy="452191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A6BABE4-6B9C-412D-A17B-D5BE06B342C7}"/>
              </a:ext>
            </a:extLst>
          </p:cNvPr>
          <p:cNvCxnSpPr>
            <a:cxnSpLocks/>
            <a:stCxn id="39" idx="2"/>
            <a:endCxn id="38" idx="0"/>
          </p:cNvCxnSpPr>
          <p:nvPr/>
        </p:nvCxnSpPr>
        <p:spPr>
          <a:xfrm>
            <a:off x="8684404" y="4706032"/>
            <a:ext cx="0" cy="1656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ABA9E93-59C2-450E-857C-E055E1400373}"/>
              </a:ext>
            </a:extLst>
          </p:cNvPr>
          <p:cNvCxnSpPr>
            <a:cxnSpLocks/>
            <a:stCxn id="40" idx="2"/>
            <a:endCxn id="37" idx="0"/>
          </p:cNvCxnSpPr>
          <p:nvPr/>
        </p:nvCxnSpPr>
        <p:spPr>
          <a:xfrm>
            <a:off x="7777044" y="4706032"/>
            <a:ext cx="0" cy="1656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7C43343-DD58-449F-87EE-A4FCDA41B2F0}"/>
              </a:ext>
            </a:extLst>
          </p:cNvPr>
          <p:cNvSpPr/>
          <p:nvPr/>
        </p:nvSpPr>
        <p:spPr>
          <a:xfrm>
            <a:off x="7371451" y="4871726"/>
            <a:ext cx="811186" cy="490485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92608">
              <a:spcAft>
                <a:spcPts val="600"/>
              </a:spcAft>
            </a:pPr>
            <a:r>
              <a:rPr lang="en-US" sz="1400">
                <a:latin typeface="Aptos" panose="020B0004020202020204" pitchFamily="34" charset="0"/>
              </a:rPr>
              <a:t>Start TPT</a:t>
            </a:r>
            <a:endParaRPr lang="en-ZM" sz="2800">
              <a:latin typeface="Aptos" panose="020B0004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4E54C0E-EE82-48ED-933E-7C81BED83546}"/>
              </a:ext>
            </a:extLst>
          </p:cNvPr>
          <p:cNvSpPr/>
          <p:nvPr/>
        </p:nvSpPr>
        <p:spPr>
          <a:xfrm>
            <a:off x="8278812" y="4871727"/>
            <a:ext cx="811185" cy="490485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92608">
              <a:spcAft>
                <a:spcPts val="600"/>
              </a:spcAft>
            </a:pPr>
            <a:r>
              <a:rPr lang="en-US" sz="1400">
                <a:latin typeface="Aptos" panose="020B0004020202020204" pitchFamily="34" charset="0"/>
              </a:rPr>
              <a:t>No TPT</a:t>
            </a:r>
            <a:endParaRPr lang="en-ZM" sz="3200">
              <a:latin typeface="Aptos" panose="020B0004020202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97DE27B-FDEA-4476-BAD5-FD9181F480CA}"/>
              </a:ext>
            </a:extLst>
          </p:cNvPr>
          <p:cNvSpPr/>
          <p:nvPr/>
        </p:nvSpPr>
        <p:spPr>
          <a:xfrm>
            <a:off x="8278812" y="4215548"/>
            <a:ext cx="811185" cy="490485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92608">
              <a:spcAft>
                <a:spcPts val="600"/>
              </a:spcAft>
            </a:pPr>
            <a:r>
              <a:rPr lang="en-US" sz="1400">
                <a:latin typeface="Aptos" panose="020B0004020202020204" pitchFamily="34" charset="0"/>
              </a:rPr>
              <a:t>Cy-TB -</a:t>
            </a:r>
            <a:endParaRPr lang="en-ZM" sz="2800">
              <a:latin typeface="Aptos" panose="020B00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6BB7BCD-C1F6-42BF-9A6E-D67E37011B0C}"/>
              </a:ext>
            </a:extLst>
          </p:cNvPr>
          <p:cNvSpPr/>
          <p:nvPr/>
        </p:nvSpPr>
        <p:spPr>
          <a:xfrm>
            <a:off x="7371451" y="4215548"/>
            <a:ext cx="811186" cy="490485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92608">
              <a:spcAft>
                <a:spcPts val="600"/>
              </a:spcAft>
            </a:pPr>
            <a:r>
              <a:rPr lang="en-US" sz="1400">
                <a:latin typeface="Aptos" panose="020B0004020202020204" pitchFamily="34" charset="0"/>
              </a:rPr>
              <a:t>Cy-TB +</a:t>
            </a:r>
            <a:endParaRPr lang="en-ZM" sz="2800">
              <a:latin typeface="Aptos" panose="020B000402020202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C01E854-3A81-46EB-96C5-C4872995689C}"/>
              </a:ext>
            </a:extLst>
          </p:cNvPr>
          <p:cNvCxnSpPr>
            <a:cxnSpLocks/>
            <a:stCxn id="65" idx="2"/>
            <a:endCxn id="53" idx="0"/>
          </p:cNvCxnSpPr>
          <p:nvPr/>
        </p:nvCxnSpPr>
        <p:spPr>
          <a:xfrm>
            <a:off x="8230725" y="3320789"/>
            <a:ext cx="1489" cy="2385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2CA2463-C6A7-4EFB-8B0E-7062CEEB4574}"/>
              </a:ext>
            </a:extLst>
          </p:cNvPr>
          <p:cNvCxnSpPr>
            <a:cxnSpLocks/>
            <a:stCxn id="54" idx="2"/>
            <a:endCxn id="65" idx="0"/>
          </p:cNvCxnSpPr>
          <p:nvPr/>
        </p:nvCxnSpPr>
        <p:spPr>
          <a:xfrm>
            <a:off x="8230724" y="2634991"/>
            <a:ext cx="1" cy="1953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1DC8F99-58B4-4776-A230-4F589CB60B70}"/>
              </a:ext>
            </a:extLst>
          </p:cNvPr>
          <p:cNvCxnSpPr>
            <a:cxnSpLocks/>
            <a:stCxn id="55" idx="2"/>
            <a:endCxn id="54" idx="0"/>
          </p:cNvCxnSpPr>
          <p:nvPr/>
        </p:nvCxnSpPr>
        <p:spPr>
          <a:xfrm flipH="1">
            <a:off x="8230724" y="1973233"/>
            <a:ext cx="1" cy="1712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607C0B9-17E1-48E6-A337-1739A46E253E}"/>
              </a:ext>
            </a:extLst>
          </p:cNvPr>
          <p:cNvCxnSpPr>
            <a:cxnSpLocks/>
            <a:endCxn id="55" idx="0"/>
          </p:cNvCxnSpPr>
          <p:nvPr/>
        </p:nvCxnSpPr>
        <p:spPr>
          <a:xfrm>
            <a:off x="8230724" y="1108647"/>
            <a:ext cx="0" cy="2001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392EC58-8659-4E0B-BFF9-992DD56A75A2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10793252" y="1112789"/>
            <a:ext cx="258" cy="196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4D7F360-C3C6-451E-841A-72BD37745A9C}"/>
              </a:ext>
            </a:extLst>
          </p:cNvPr>
          <p:cNvCxnSpPr>
            <a:cxnSpLocks/>
            <a:stCxn id="57" idx="2"/>
            <a:endCxn id="58" idx="0"/>
          </p:cNvCxnSpPr>
          <p:nvPr/>
        </p:nvCxnSpPr>
        <p:spPr>
          <a:xfrm flipH="1">
            <a:off x="10793504" y="1973233"/>
            <a:ext cx="6" cy="1712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1FF57A3-EC5A-4CE0-BCAB-148399085EE2}"/>
              </a:ext>
            </a:extLst>
          </p:cNvPr>
          <p:cNvCxnSpPr>
            <a:cxnSpLocks/>
            <a:stCxn id="58" idx="2"/>
            <a:endCxn id="60" idx="0"/>
          </p:cNvCxnSpPr>
          <p:nvPr/>
        </p:nvCxnSpPr>
        <p:spPr>
          <a:xfrm>
            <a:off x="10793504" y="2634990"/>
            <a:ext cx="0" cy="1947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729D654-5725-40F5-A9DB-25314B65EF78}"/>
              </a:ext>
            </a:extLst>
          </p:cNvPr>
          <p:cNvCxnSpPr>
            <a:cxnSpLocks/>
            <a:stCxn id="60" idx="2"/>
            <a:endCxn id="59" idx="0"/>
          </p:cNvCxnSpPr>
          <p:nvPr/>
        </p:nvCxnSpPr>
        <p:spPr>
          <a:xfrm>
            <a:off x="10793504" y="3320210"/>
            <a:ext cx="0" cy="2313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3455CC4-20A0-4770-B001-9F59D2A6918C}"/>
              </a:ext>
            </a:extLst>
          </p:cNvPr>
          <p:cNvCxnSpPr>
            <a:cxnSpLocks/>
            <a:stCxn id="61" idx="2"/>
            <a:endCxn id="63" idx="0"/>
          </p:cNvCxnSpPr>
          <p:nvPr/>
        </p:nvCxnSpPr>
        <p:spPr>
          <a:xfrm flipH="1">
            <a:off x="10327654" y="4723123"/>
            <a:ext cx="1331" cy="1486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3D0FF84-657C-4BB0-AEBE-A956AE885ACA}"/>
              </a:ext>
            </a:extLst>
          </p:cNvPr>
          <p:cNvCxnSpPr>
            <a:cxnSpLocks/>
            <a:stCxn id="62" idx="2"/>
            <a:endCxn id="64" idx="0"/>
          </p:cNvCxnSpPr>
          <p:nvPr/>
        </p:nvCxnSpPr>
        <p:spPr>
          <a:xfrm flipH="1">
            <a:off x="11253430" y="4723122"/>
            <a:ext cx="352" cy="1486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5091286F-1228-481B-A8AB-F270DFFE2BF7}"/>
              </a:ext>
            </a:extLst>
          </p:cNvPr>
          <p:cNvCxnSpPr>
            <a:cxnSpLocks/>
            <a:stCxn id="59" idx="2"/>
            <a:endCxn id="61" idx="0"/>
          </p:cNvCxnSpPr>
          <p:nvPr/>
        </p:nvCxnSpPr>
        <p:spPr>
          <a:xfrm rot="5400000">
            <a:off x="10465969" y="3905101"/>
            <a:ext cx="190555" cy="464519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54FF4E98-1DCA-4460-A7A3-FEB144ABD74B}"/>
              </a:ext>
            </a:extLst>
          </p:cNvPr>
          <p:cNvCxnSpPr>
            <a:cxnSpLocks/>
            <a:stCxn id="59" idx="2"/>
            <a:endCxn id="62" idx="0"/>
          </p:cNvCxnSpPr>
          <p:nvPr/>
        </p:nvCxnSpPr>
        <p:spPr>
          <a:xfrm rot="16200000" flipH="1">
            <a:off x="10928366" y="3907220"/>
            <a:ext cx="190555" cy="460279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04A05094-68B3-4731-9A66-B8FD958D7006}"/>
              </a:ext>
            </a:extLst>
          </p:cNvPr>
          <p:cNvSpPr/>
          <p:nvPr/>
        </p:nvSpPr>
        <p:spPr>
          <a:xfrm>
            <a:off x="7360775" y="3559370"/>
            <a:ext cx="1742877" cy="490485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92608">
              <a:spcAft>
                <a:spcPts val="600"/>
              </a:spcAft>
            </a:pPr>
            <a:r>
              <a:rPr lang="en-US" sz="1400">
                <a:latin typeface="Aptos" panose="020B0004020202020204" pitchFamily="34" charset="0"/>
              </a:rPr>
              <a:t>Cy-TB read</a:t>
            </a:r>
            <a:endParaRPr lang="en-ZM" sz="2800">
              <a:latin typeface="Aptos" panose="020B0004020202020204" pitchFamily="34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6CE4AD9B-A4FB-4E58-9E91-BA1C28375F54}"/>
              </a:ext>
            </a:extLst>
          </p:cNvPr>
          <p:cNvSpPr/>
          <p:nvPr/>
        </p:nvSpPr>
        <p:spPr>
          <a:xfrm>
            <a:off x="7371452" y="2144506"/>
            <a:ext cx="1718545" cy="490485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92608">
              <a:spcAft>
                <a:spcPts val="600"/>
              </a:spcAft>
            </a:pPr>
            <a:r>
              <a:rPr lang="en-US" sz="1400">
                <a:latin typeface="Aptos" panose="020B0004020202020204" pitchFamily="34" charset="0"/>
              </a:rPr>
              <a:t>Offered Cy-TB test</a:t>
            </a:r>
            <a:endParaRPr lang="en-ZM" sz="2800">
              <a:latin typeface="Aptos" panose="020B0004020202020204" pitchFamily="34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F42C84B4-2378-4D18-B75C-BBF60BDF2AD9}"/>
              </a:ext>
            </a:extLst>
          </p:cNvPr>
          <p:cNvSpPr/>
          <p:nvPr/>
        </p:nvSpPr>
        <p:spPr>
          <a:xfrm>
            <a:off x="7371452" y="1308821"/>
            <a:ext cx="1718544" cy="664410"/>
          </a:xfrm>
          <a:prstGeom prst="round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92608">
              <a:spcAft>
                <a:spcPts val="600"/>
              </a:spcAft>
            </a:pPr>
            <a:r>
              <a:rPr lang="en-US" sz="1400" b="1" dirty="0">
                <a:latin typeface="Aptos" panose="020B0004020202020204" pitchFamily="34" charset="0"/>
              </a:rPr>
              <a:t>Cy-TB skin test</a:t>
            </a:r>
            <a:endParaRPr lang="en-US" sz="2800" dirty="0">
              <a:latin typeface="Aptos" panose="020B0004020202020204" pitchFamily="34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B4CBBCA3-4341-4EDC-9E83-E7DE12BB3530}"/>
              </a:ext>
            </a:extLst>
          </p:cNvPr>
          <p:cNvSpPr/>
          <p:nvPr/>
        </p:nvSpPr>
        <p:spPr>
          <a:xfrm>
            <a:off x="9922060" y="1308821"/>
            <a:ext cx="1742900" cy="664410"/>
          </a:xfrm>
          <a:prstGeom prst="roundRect">
            <a:avLst/>
          </a:prstGeom>
          <a:ln w="19050"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92608">
              <a:spcAft>
                <a:spcPts val="600"/>
              </a:spcAft>
            </a:pPr>
            <a:r>
              <a:rPr lang="en-US" sz="1400" b="1" dirty="0">
                <a:latin typeface="Aptos" panose="020B0004020202020204" pitchFamily="34" charset="0"/>
              </a:rPr>
              <a:t>TB-</a:t>
            </a:r>
            <a:r>
              <a:rPr lang="en-US" sz="1400" b="1" dirty="0" err="1">
                <a:latin typeface="Aptos" panose="020B0004020202020204" pitchFamily="34" charset="0"/>
              </a:rPr>
              <a:t>Feron</a:t>
            </a:r>
            <a:r>
              <a:rPr lang="en-US" sz="1400" b="1" dirty="0">
                <a:latin typeface="Aptos" panose="020B0004020202020204" pitchFamily="34" charset="0"/>
              </a:rPr>
              <a:t> test</a:t>
            </a:r>
            <a:endParaRPr lang="en-US" sz="3200" dirty="0">
              <a:latin typeface="Aptos" panose="020B0004020202020204" pitchFamily="34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AF9CB39-E843-42DF-9272-A6938C7A2F5D}"/>
              </a:ext>
            </a:extLst>
          </p:cNvPr>
          <p:cNvSpPr/>
          <p:nvPr/>
        </p:nvSpPr>
        <p:spPr>
          <a:xfrm>
            <a:off x="9922060" y="2144506"/>
            <a:ext cx="1742886" cy="490485"/>
          </a:xfrm>
          <a:prstGeom prst="roundRect">
            <a:avLst/>
          </a:prstGeom>
          <a:ln w="28575"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92608">
              <a:spcAft>
                <a:spcPts val="600"/>
              </a:spcAft>
            </a:pPr>
            <a:r>
              <a:rPr lang="en-US" sz="1400">
                <a:latin typeface="Aptos" panose="020B0004020202020204" pitchFamily="34" charset="0"/>
              </a:rPr>
              <a:t>Offered TB-Feron test</a:t>
            </a:r>
            <a:endParaRPr lang="en-ZM" sz="2800">
              <a:latin typeface="Aptos" panose="020B0004020202020204" pitchFamily="34" charset="0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687F5C66-5537-4800-8E90-50D76F0A2DCA}"/>
              </a:ext>
            </a:extLst>
          </p:cNvPr>
          <p:cNvSpPr/>
          <p:nvPr/>
        </p:nvSpPr>
        <p:spPr>
          <a:xfrm>
            <a:off x="9922060" y="3551598"/>
            <a:ext cx="1742886" cy="490485"/>
          </a:xfrm>
          <a:prstGeom prst="roundRect">
            <a:avLst/>
          </a:prstGeom>
          <a:ln w="28575"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92608">
              <a:spcAft>
                <a:spcPts val="600"/>
              </a:spcAft>
            </a:pPr>
            <a:r>
              <a:rPr lang="en-US" sz="1400">
                <a:latin typeface="Aptos" panose="020B0004020202020204" pitchFamily="34" charset="0"/>
              </a:rPr>
              <a:t>TB-Feron test results</a:t>
            </a:r>
            <a:endParaRPr lang="en-ZM" sz="2800">
              <a:latin typeface="Aptos" panose="020B0004020202020204" pitchFamily="34" charset="0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227D1E1D-A344-4A32-A341-40C3B96A8655}"/>
              </a:ext>
            </a:extLst>
          </p:cNvPr>
          <p:cNvSpPr/>
          <p:nvPr/>
        </p:nvSpPr>
        <p:spPr>
          <a:xfrm>
            <a:off x="9922060" y="2829725"/>
            <a:ext cx="1742886" cy="490485"/>
          </a:xfrm>
          <a:prstGeom prst="roundRect">
            <a:avLst/>
          </a:prstGeom>
          <a:ln w="28575"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92608">
              <a:spcAft>
                <a:spcPts val="600"/>
              </a:spcAft>
            </a:pPr>
            <a:r>
              <a:rPr lang="en-US" sz="1400">
                <a:latin typeface="Aptos" panose="020B0004020202020204" pitchFamily="34" charset="0"/>
              </a:rPr>
              <a:t>Accepts TB-Feron test</a:t>
            </a:r>
            <a:endParaRPr lang="en-ZM" sz="2800">
              <a:latin typeface="Aptos" panose="020B0004020202020204" pitchFamily="34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017B4D2-5DDE-4069-B5AA-05BC02A07E03}"/>
              </a:ext>
            </a:extLst>
          </p:cNvPr>
          <p:cNvSpPr/>
          <p:nvPr/>
        </p:nvSpPr>
        <p:spPr>
          <a:xfrm>
            <a:off x="9923392" y="4232638"/>
            <a:ext cx="811185" cy="490485"/>
          </a:xfrm>
          <a:prstGeom prst="roundRect">
            <a:avLst/>
          </a:prstGeom>
          <a:ln w="28575"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92608">
              <a:spcAft>
                <a:spcPts val="600"/>
              </a:spcAft>
            </a:pPr>
            <a:r>
              <a:rPr lang="en-US" sz="1400">
                <a:latin typeface="Aptos" panose="020B0004020202020204" pitchFamily="34" charset="0"/>
              </a:rPr>
              <a:t>TB-</a:t>
            </a:r>
            <a:r>
              <a:rPr lang="en-US" sz="1400" err="1">
                <a:latin typeface="Aptos" panose="020B0004020202020204" pitchFamily="34" charset="0"/>
              </a:rPr>
              <a:t>Feron</a:t>
            </a:r>
            <a:r>
              <a:rPr lang="en-US" sz="1400">
                <a:latin typeface="Aptos" panose="020B0004020202020204" pitchFamily="34" charset="0"/>
              </a:rPr>
              <a:t> +</a:t>
            </a:r>
            <a:endParaRPr lang="en-ZM" sz="2800">
              <a:latin typeface="Aptos" panose="020B0004020202020204" pitchFamily="34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04244087-CBCE-4283-89AD-7157010672BA}"/>
              </a:ext>
            </a:extLst>
          </p:cNvPr>
          <p:cNvSpPr/>
          <p:nvPr/>
        </p:nvSpPr>
        <p:spPr>
          <a:xfrm>
            <a:off x="10848190" y="4232638"/>
            <a:ext cx="811185" cy="490485"/>
          </a:xfrm>
          <a:prstGeom prst="roundRect">
            <a:avLst/>
          </a:prstGeom>
          <a:ln w="28575"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92608">
              <a:spcAft>
                <a:spcPts val="600"/>
              </a:spcAft>
            </a:pPr>
            <a:r>
              <a:rPr lang="en-US" sz="1400">
                <a:latin typeface="Aptos" panose="020B0004020202020204" pitchFamily="34" charset="0"/>
              </a:rPr>
              <a:t>TB-</a:t>
            </a:r>
            <a:r>
              <a:rPr lang="en-US" sz="1400" err="1">
                <a:latin typeface="Aptos" panose="020B0004020202020204" pitchFamily="34" charset="0"/>
              </a:rPr>
              <a:t>Feron</a:t>
            </a:r>
            <a:r>
              <a:rPr lang="en-US" sz="1400">
                <a:latin typeface="Aptos" panose="020B0004020202020204" pitchFamily="34" charset="0"/>
              </a:rPr>
              <a:t> -</a:t>
            </a:r>
            <a:endParaRPr lang="en-ZM" sz="2800">
              <a:latin typeface="Aptos" panose="020B0004020202020204" pitchFamily="34" charset="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6FBA2928-9D17-4EC0-9988-D15F528B567A}"/>
              </a:ext>
            </a:extLst>
          </p:cNvPr>
          <p:cNvSpPr/>
          <p:nvPr/>
        </p:nvSpPr>
        <p:spPr>
          <a:xfrm>
            <a:off x="9922060" y="4871726"/>
            <a:ext cx="811186" cy="490485"/>
          </a:xfrm>
          <a:prstGeom prst="roundRect">
            <a:avLst/>
          </a:prstGeom>
          <a:ln w="28575"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92608">
              <a:spcAft>
                <a:spcPts val="600"/>
              </a:spcAft>
            </a:pPr>
            <a:r>
              <a:rPr lang="en-US" sz="1400">
                <a:latin typeface="Aptos" panose="020B0004020202020204" pitchFamily="34" charset="0"/>
              </a:rPr>
              <a:t>Start TPT</a:t>
            </a:r>
            <a:endParaRPr lang="en-ZM" sz="2800">
              <a:latin typeface="Aptos" panose="020B0004020202020204" pitchFamily="34" charset="0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06DEDE54-9FA8-4D0C-9D92-20A2E8573F76}"/>
              </a:ext>
            </a:extLst>
          </p:cNvPr>
          <p:cNvSpPr/>
          <p:nvPr/>
        </p:nvSpPr>
        <p:spPr>
          <a:xfrm>
            <a:off x="10847838" y="4871727"/>
            <a:ext cx="811185" cy="490485"/>
          </a:xfrm>
          <a:prstGeom prst="roundRect">
            <a:avLst/>
          </a:prstGeom>
          <a:ln w="28575"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92608">
              <a:spcAft>
                <a:spcPts val="600"/>
              </a:spcAft>
            </a:pPr>
            <a:r>
              <a:rPr lang="en-US" sz="1400">
                <a:latin typeface="Aptos" panose="020B0004020202020204" pitchFamily="34" charset="0"/>
              </a:rPr>
              <a:t>No TPT</a:t>
            </a:r>
            <a:endParaRPr lang="en-ZM" sz="3200">
              <a:latin typeface="Aptos" panose="020B0004020202020204" pitchFamily="34" charset="0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5B982091-3B41-4FA0-8F6F-864912AA8388}"/>
              </a:ext>
            </a:extLst>
          </p:cNvPr>
          <p:cNvSpPr/>
          <p:nvPr/>
        </p:nvSpPr>
        <p:spPr>
          <a:xfrm>
            <a:off x="7371453" y="2830304"/>
            <a:ext cx="1718545" cy="490485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92608">
              <a:spcAft>
                <a:spcPts val="600"/>
              </a:spcAft>
            </a:pPr>
            <a:r>
              <a:rPr lang="en-US" sz="1400">
                <a:latin typeface="Aptos" panose="020B0004020202020204" pitchFamily="34" charset="0"/>
              </a:rPr>
              <a:t>Accept Cy-TB</a:t>
            </a:r>
            <a:endParaRPr lang="en-ZM" sz="2800">
              <a:latin typeface="Aptos" panose="020B0004020202020204" pitchFamily="34" charset="0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9E05B30-5499-4C1B-86F0-3CE8A7097BD5}"/>
              </a:ext>
            </a:extLst>
          </p:cNvPr>
          <p:cNvCxnSpPr>
            <a:cxnSpLocks/>
            <a:stCxn id="29" idx="2"/>
            <a:endCxn id="31" idx="0"/>
          </p:cNvCxnSpPr>
          <p:nvPr/>
        </p:nvCxnSpPr>
        <p:spPr>
          <a:xfrm>
            <a:off x="5505311" y="1973232"/>
            <a:ext cx="4640" cy="15890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76406D6A-12AA-490D-83CF-2BC1319A03E8}"/>
              </a:ext>
            </a:extLst>
          </p:cNvPr>
          <p:cNvCxnSpPr>
            <a:cxnSpLocks/>
            <a:stCxn id="31" idx="2"/>
            <a:endCxn id="30" idx="0"/>
          </p:cNvCxnSpPr>
          <p:nvPr/>
        </p:nvCxnSpPr>
        <p:spPr>
          <a:xfrm rot="16200000" flipH="1">
            <a:off x="5345006" y="4246774"/>
            <a:ext cx="789898" cy="460005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342636F2-5EFD-479B-95D9-FF839FBC7ACE}"/>
              </a:ext>
            </a:extLst>
          </p:cNvPr>
          <p:cNvSpPr/>
          <p:nvPr/>
        </p:nvSpPr>
        <p:spPr>
          <a:xfrm>
            <a:off x="4633860" y="4871725"/>
            <a:ext cx="817244" cy="48233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92608">
              <a:spcAft>
                <a:spcPts val="600"/>
              </a:spcAft>
            </a:pPr>
            <a:r>
              <a:rPr lang="en-US" sz="1400">
                <a:latin typeface="Aptos" panose="020B0004020202020204" pitchFamily="34" charset="0"/>
              </a:rPr>
              <a:t>Start TPT</a:t>
            </a:r>
            <a:endParaRPr lang="en-ZM" sz="2800">
              <a:latin typeface="Aptos" panose="020B0004020202020204" pitchFamily="34" charset="0"/>
            </a:endParaRPr>
          </a:p>
        </p:txBody>
      </p: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F5383C5A-06AB-4800-9488-1807FE1A72D0}"/>
              </a:ext>
            </a:extLst>
          </p:cNvPr>
          <p:cNvCxnSpPr>
            <a:cxnSpLocks/>
            <a:stCxn id="31" idx="2"/>
            <a:endCxn id="68" idx="0"/>
          </p:cNvCxnSpPr>
          <p:nvPr/>
        </p:nvCxnSpPr>
        <p:spPr>
          <a:xfrm rot="5400000">
            <a:off x="4881269" y="4243042"/>
            <a:ext cx="789898" cy="467469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7013983-3C76-4417-82AD-AED2E89DF0C4}"/>
              </a:ext>
            </a:extLst>
          </p:cNvPr>
          <p:cNvCxnSpPr>
            <a:cxnSpLocks/>
          </p:cNvCxnSpPr>
          <p:nvPr/>
        </p:nvCxnSpPr>
        <p:spPr>
          <a:xfrm>
            <a:off x="5505311" y="1136356"/>
            <a:ext cx="0" cy="2001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99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uild="p"/>
      <p:bldP spid="29" grpId="0" animBg="1"/>
      <p:bldP spid="30" grpId="0" animBg="1"/>
      <p:bldP spid="31" grpId="0" animBg="1"/>
      <p:bldP spid="37" grpId="0" animBg="1"/>
      <p:bldP spid="38" grpId="0" animBg="1"/>
      <p:bldP spid="39" grpId="0" animBg="1"/>
      <p:bldP spid="40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071BA8-EE2B-AAF7-D8B1-1D1260B43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610F3C7-821B-45F1-A080-A0400ABEEC0D}"/>
              </a:ext>
            </a:extLst>
          </p:cNvPr>
          <p:cNvSpPr/>
          <p:nvPr/>
        </p:nvSpPr>
        <p:spPr>
          <a:xfrm>
            <a:off x="1" y="0"/>
            <a:ext cx="6737684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294269-CAC6-76BE-6ADB-BAF59188F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17" y="328512"/>
            <a:ext cx="6852676" cy="7422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+mn-lt"/>
              </a:rPr>
              <a:t>Model Structure</a:t>
            </a:r>
          </a:p>
        </p:txBody>
      </p:sp>
      <p:pic>
        <p:nvPicPr>
          <p:cNvPr id="10" name="Picture 9" descr="A diagram of a disease&#10;&#10;AI-generated content may be incorrect.">
            <a:extLst>
              <a:ext uri="{FF2B5EF4-FFF2-40B4-BE49-F238E27FC236}">
                <a16:creationId xmlns:a16="http://schemas.microsoft.com/office/drawing/2014/main" id="{EB87F991-480B-476E-B90A-EE0E08F339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r="1384"/>
          <a:stretch/>
        </p:blipFill>
        <p:spPr>
          <a:xfrm>
            <a:off x="6984125" y="250009"/>
            <a:ext cx="4851695" cy="65454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EB3EE25-410B-46FE-87ED-77B52DE3ED2E}"/>
              </a:ext>
            </a:extLst>
          </p:cNvPr>
          <p:cNvSpPr/>
          <p:nvPr/>
        </p:nvSpPr>
        <p:spPr>
          <a:xfrm>
            <a:off x="-16047" y="1239253"/>
            <a:ext cx="6852676" cy="5614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5D9573-9C44-4B0E-AF48-A2C7DE43B389}"/>
              </a:ext>
            </a:extLst>
          </p:cNvPr>
          <p:cNvSpPr/>
          <p:nvPr/>
        </p:nvSpPr>
        <p:spPr>
          <a:xfrm>
            <a:off x="6978559" y="276412"/>
            <a:ext cx="4851699" cy="3106637"/>
          </a:xfrm>
          <a:prstGeom prst="rect">
            <a:avLst/>
          </a:prstGeom>
          <a:noFill/>
          <a:ln w="5715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B663A46-32AE-4F3E-9E5B-8A98CE614DFD}"/>
              </a:ext>
            </a:extLst>
          </p:cNvPr>
          <p:cNvSpPr txBox="1"/>
          <p:nvPr/>
        </p:nvSpPr>
        <p:spPr>
          <a:xfrm>
            <a:off x="163667" y="1399324"/>
            <a:ext cx="6489792" cy="4875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Cohort size: </a:t>
            </a:r>
            <a:r>
              <a:rPr lang="en-US" sz="2800" dirty="0"/>
              <a:t>1 HH contact</a:t>
            </a:r>
          </a:p>
          <a:p>
            <a:pPr marL="742950" lvl="1" indent="-2286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Closed cohort</a:t>
            </a:r>
          </a:p>
          <a:p>
            <a:pPr marL="285750" indent="-2286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Time horizon: </a:t>
            </a:r>
            <a:r>
              <a:rPr lang="en-US" sz="2800" dirty="0"/>
              <a:t>50 year</a:t>
            </a:r>
          </a:p>
          <a:p>
            <a:pPr marL="285750" indent="-2286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Cycle length: </a:t>
            </a:r>
            <a:r>
              <a:rPr lang="en-US" sz="2800" dirty="0"/>
              <a:t>1 month</a:t>
            </a:r>
          </a:p>
          <a:p>
            <a:pPr marL="742950" lvl="1" indent="-2286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One-month TPT regimen</a:t>
            </a:r>
          </a:p>
          <a:p>
            <a:pPr marL="285750" indent="-2286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Cohort member can enter at susceptible, TB infection or undiagnosed active TB state</a:t>
            </a:r>
          </a:p>
        </p:txBody>
      </p:sp>
    </p:spTree>
    <p:extLst>
      <p:ext uri="{BB962C8B-B14F-4D97-AF65-F5344CB8AC3E}">
        <p14:creationId xmlns:p14="http://schemas.microsoft.com/office/powerpoint/2010/main" val="326519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F2550F-C973-F757-CB59-1032BCCB1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DA83B9F-A0E9-4B1D-A7C0-AE820D4BCE9E}"/>
              </a:ext>
            </a:extLst>
          </p:cNvPr>
          <p:cNvSpPr/>
          <p:nvPr/>
        </p:nvSpPr>
        <p:spPr>
          <a:xfrm>
            <a:off x="0" y="-2423"/>
            <a:ext cx="12192000" cy="10336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CF6C9F-DA34-105A-CDFF-3710803B1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83" y="-2425"/>
            <a:ext cx="1143401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 dirty="0"/>
              <a:t>Results: Incremental Cost-effectiveness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57BA14-A63D-44AD-8BC4-729D5FB2E7A6}"/>
              </a:ext>
            </a:extLst>
          </p:cNvPr>
          <p:cNvSpPr txBox="1"/>
          <p:nvPr/>
        </p:nvSpPr>
        <p:spPr>
          <a:xfrm>
            <a:off x="260683" y="4931939"/>
            <a:ext cx="10856496" cy="1941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71458" indent="-228600" defTabSz="914400">
              <a:lnSpc>
                <a:spcPct val="90000"/>
              </a:lnSpc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ym typeface="Archivo Black"/>
              </a:rPr>
              <a:t>Both TBI test based TPT are more effective than Standard of Care</a:t>
            </a:r>
          </a:p>
          <a:p>
            <a:pPr marL="628658" lvl="1" indent="-228600" defTabSz="914400">
              <a:lnSpc>
                <a:spcPct val="90000"/>
              </a:lnSpc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ym typeface="Archivo Black"/>
              </a:rPr>
              <a:t>CyTB</a:t>
            </a:r>
            <a:r>
              <a:rPr lang="en-US" sz="2400" dirty="0">
                <a:sym typeface="Archivo Black"/>
              </a:rPr>
              <a:t> based TPT has an ICER of US$2.15 per DALY averted </a:t>
            </a:r>
          </a:p>
          <a:p>
            <a:pPr marL="628658" lvl="1" indent="-228600" defTabSz="914400">
              <a:lnSpc>
                <a:spcPct val="90000"/>
              </a:lnSpc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ym typeface="Archivo Black"/>
              </a:rPr>
              <a:t>TB </a:t>
            </a:r>
            <a:r>
              <a:rPr lang="en-US" sz="2400" dirty="0" err="1">
                <a:sym typeface="Archivo Black"/>
              </a:rPr>
              <a:t>Feron</a:t>
            </a:r>
            <a:r>
              <a:rPr lang="en-US" sz="2400" dirty="0">
                <a:sym typeface="Archivo Black"/>
              </a:rPr>
              <a:t> FIA based TPT has an ICER of US$33.94 per DALY averted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D1040F0-C619-7E13-7FBF-649B395C1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472" y="163309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6EF4217-A895-409C-A2DB-4FD6DC23FD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285293"/>
              </p:ext>
            </p:extLst>
          </p:nvPr>
        </p:nvGraphicFramePr>
        <p:xfrm>
          <a:off x="260683" y="1203159"/>
          <a:ext cx="11819021" cy="3380873"/>
        </p:xfrm>
        <a:graphic>
          <a:graphicData uri="http://schemas.openxmlformats.org/drawingml/2006/table">
            <a:tbl>
              <a:tblPr/>
              <a:tblGrid>
                <a:gridCol w="3319590">
                  <a:extLst>
                    <a:ext uri="{9D8B030D-6E8A-4147-A177-3AD203B41FA5}">
                      <a16:colId xmlns:a16="http://schemas.microsoft.com/office/drawing/2014/main" val="3890936711"/>
                    </a:ext>
                  </a:extLst>
                </a:gridCol>
                <a:gridCol w="1202750">
                  <a:extLst>
                    <a:ext uri="{9D8B030D-6E8A-4147-A177-3AD203B41FA5}">
                      <a16:colId xmlns:a16="http://schemas.microsoft.com/office/drawing/2014/main" val="1777823883"/>
                    </a:ext>
                  </a:extLst>
                </a:gridCol>
                <a:gridCol w="1186713">
                  <a:extLst>
                    <a:ext uri="{9D8B030D-6E8A-4147-A177-3AD203B41FA5}">
                      <a16:colId xmlns:a16="http://schemas.microsoft.com/office/drawing/2014/main" val="2321244350"/>
                    </a:ext>
                  </a:extLst>
                </a:gridCol>
                <a:gridCol w="1138603">
                  <a:extLst>
                    <a:ext uri="{9D8B030D-6E8A-4147-A177-3AD203B41FA5}">
                      <a16:colId xmlns:a16="http://schemas.microsoft.com/office/drawing/2014/main" val="1718239595"/>
                    </a:ext>
                  </a:extLst>
                </a:gridCol>
                <a:gridCol w="1411227">
                  <a:extLst>
                    <a:ext uri="{9D8B030D-6E8A-4147-A177-3AD203B41FA5}">
                      <a16:colId xmlns:a16="http://schemas.microsoft.com/office/drawing/2014/main" val="617886100"/>
                    </a:ext>
                  </a:extLst>
                </a:gridCol>
                <a:gridCol w="1170676">
                  <a:extLst>
                    <a:ext uri="{9D8B030D-6E8A-4147-A177-3AD203B41FA5}">
                      <a16:colId xmlns:a16="http://schemas.microsoft.com/office/drawing/2014/main" val="1930334690"/>
                    </a:ext>
                  </a:extLst>
                </a:gridCol>
                <a:gridCol w="2389462">
                  <a:extLst>
                    <a:ext uri="{9D8B030D-6E8A-4147-A177-3AD203B41FA5}">
                      <a16:colId xmlns:a16="http://schemas.microsoft.com/office/drawing/2014/main" val="2925318718"/>
                    </a:ext>
                  </a:extLst>
                </a:gridCol>
              </a:tblGrid>
              <a:tr h="1030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              </a:t>
                      </a:r>
                    </a:p>
                  </a:txBody>
                  <a:tcPr marL="6276" marR="6276" marT="62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DALY    </a:t>
                      </a:r>
                    </a:p>
                  </a:txBody>
                  <a:tcPr marL="6276" marR="6276" marT="62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(US$)    </a:t>
                      </a:r>
                    </a:p>
                  </a:txBody>
                  <a:tcPr marL="6276" marR="6276" marT="62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DALYs averted</a:t>
                      </a:r>
                    </a:p>
                  </a:txBody>
                  <a:tcPr marL="6276" marR="6276" marT="62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Increm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Costs (us$)</a:t>
                      </a:r>
                    </a:p>
                  </a:txBody>
                  <a:tcPr marL="6276" marR="6276" marT="62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ICER   </a:t>
                      </a:r>
                    </a:p>
                  </a:txBody>
                  <a:tcPr marL="6276" marR="6276" marT="62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Notes</a:t>
                      </a:r>
                    </a:p>
                  </a:txBody>
                  <a:tcPr marL="6276" marR="6276" marT="62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018357"/>
                  </a:ext>
                </a:extLst>
              </a:tr>
              <a:tr h="503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Nothing            </a:t>
                      </a:r>
                    </a:p>
                  </a:txBody>
                  <a:tcPr marL="6276" marR="6276" marT="62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212.17</a:t>
                      </a:r>
                    </a:p>
                  </a:txBody>
                  <a:tcPr marL="6276" marR="6276" marT="62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729.70</a:t>
                      </a:r>
                    </a:p>
                  </a:txBody>
                  <a:tcPr marL="6276" marR="6276" marT="62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6276" marR="6276" marT="62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6276" marR="6276" marT="62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6276" marR="6276" marT="62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       </a:t>
                      </a:r>
                    </a:p>
                  </a:txBody>
                  <a:tcPr marL="6276" marR="6276" marT="62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818396"/>
                  </a:ext>
                </a:extLst>
              </a:tr>
              <a:tr h="8278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 of Care      </a:t>
                      </a:r>
                    </a:p>
                  </a:txBody>
                  <a:tcPr marL="6276" marR="6276" marT="6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191.22</a:t>
                      </a:r>
                    </a:p>
                  </a:txBody>
                  <a:tcPr marL="6276" marR="6276" marT="6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832.55</a:t>
                      </a:r>
                    </a:p>
                  </a:txBody>
                  <a:tcPr marL="6276" marR="6276" marT="6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6276" marR="6276" marT="6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6276" marR="6276" marT="6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6276" marR="6276" marT="6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Weakly Dominated</a:t>
                      </a:r>
                    </a:p>
                  </a:txBody>
                  <a:tcPr marL="6276" marR="6276" marT="6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814666"/>
                  </a:ext>
                </a:extLst>
              </a:tr>
              <a:tr h="503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CyTB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based TPT        </a:t>
                      </a:r>
                    </a:p>
                  </a:txBody>
                  <a:tcPr marL="6276" marR="6276" marT="6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87.95</a:t>
                      </a:r>
                    </a:p>
                  </a:txBody>
                  <a:tcPr marL="6276" marR="6276" marT="6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996.31</a:t>
                      </a:r>
                    </a:p>
                  </a:txBody>
                  <a:tcPr marL="6276" marR="6276" marT="6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124.22</a:t>
                      </a:r>
                    </a:p>
                  </a:txBody>
                  <a:tcPr marL="6276" marR="6276" marT="6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266.61</a:t>
                      </a:r>
                    </a:p>
                  </a:txBody>
                  <a:tcPr marL="6276" marR="6276" marT="6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</a:t>
                      </a:r>
                    </a:p>
                  </a:txBody>
                  <a:tcPr marL="6276" marR="6276" marT="6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6276" marR="6276" marT="6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844092"/>
                  </a:ext>
                </a:extLst>
              </a:tr>
              <a:tr h="5152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Feron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FIA based TPT</a:t>
                      </a:r>
                    </a:p>
                  </a:txBody>
                  <a:tcPr marL="6276" marR="6276" marT="6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87.58</a:t>
                      </a:r>
                    </a:p>
                  </a:txBody>
                  <a:tcPr marL="6276" marR="6276" marT="6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1008.85</a:t>
                      </a:r>
                    </a:p>
                  </a:txBody>
                  <a:tcPr marL="6276" marR="6276" marT="6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</a:t>
                      </a:r>
                    </a:p>
                  </a:txBody>
                  <a:tcPr marL="6276" marR="6276" marT="6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12.54</a:t>
                      </a:r>
                    </a:p>
                  </a:txBody>
                  <a:tcPr marL="6276" marR="6276" marT="6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33.94</a:t>
                      </a:r>
                    </a:p>
                  </a:txBody>
                  <a:tcPr marL="6276" marR="6276" marT="6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6276" marR="6276" marT="6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038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80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22FF684-FBE1-40DC-AC55-E1CBD2CA6694}"/>
              </a:ext>
            </a:extLst>
          </p:cNvPr>
          <p:cNvSpPr/>
          <p:nvPr/>
        </p:nvSpPr>
        <p:spPr>
          <a:xfrm>
            <a:off x="0" y="-267763"/>
            <a:ext cx="12192000" cy="13581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6" name="TextBox 6"/>
          <p:cNvSpPr txBox="1"/>
          <p:nvPr/>
        </p:nvSpPr>
        <p:spPr>
          <a:xfrm>
            <a:off x="457200" y="-90454"/>
            <a:ext cx="9582150" cy="1003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ea typeface="+mj-ea"/>
                <a:cs typeface="+mj-cs"/>
                <a:sym typeface="Archivo Black"/>
              </a:rPr>
              <a:t>Discussion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DF9294-9E80-4E46-21D6-017D89E1089E}"/>
              </a:ext>
            </a:extLst>
          </p:cNvPr>
          <p:cNvSpPr txBox="1"/>
          <p:nvPr/>
        </p:nvSpPr>
        <p:spPr>
          <a:xfrm>
            <a:off x="457200" y="1305375"/>
            <a:ext cx="5257800" cy="4972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1458" indent="-228600" defTabSz="914400">
              <a:lnSpc>
                <a:spcPct val="90000"/>
              </a:lnSpc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ym typeface="Archivo Black"/>
              </a:rPr>
              <a:t>CyTB</a:t>
            </a:r>
            <a:r>
              <a:rPr lang="en-US" sz="2800" dirty="0">
                <a:sym typeface="Archivo Black"/>
              </a:rPr>
              <a:t> based TPT - most cost-effective option</a:t>
            </a:r>
          </a:p>
          <a:p>
            <a:pPr marL="171458" indent="-228600" defTabSz="914400">
              <a:lnSpc>
                <a:spcPct val="90000"/>
              </a:lnSpc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ym typeface="Archivo Black"/>
              </a:rPr>
              <a:t>Although more effective, TB </a:t>
            </a:r>
            <a:r>
              <a:rPr lang="en-US" sz="2800" dirty="0" err="1">
                <a:sym typeface="Archivo Black"/>
              </a:rPr>
              <a:t>Feron</a:t>
            </a:r>
            <a:r>
              <a:rPr lang="en-US" sz="2800" dirty="0">
                <a:sym typeface="Archivo Black"/>
              </a:rPr>
              <a:t> FIA based TPT has a higher ICER</a:t>
            </a:r>
          </a:p>
          <a:p>
            <a:pPr marL="628658" lvl="1" indent="-228600" defTabSz="914400">
              <a:lnSpc>
                <a:spcPct val="90000"/>
              </a:lnSpc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ym typeface="Archivo Black"/>
              </a:rPr>
              <a:t>Price of TB </a:t>
            </a:r>
            <a:r>
              <a:rPr lang="en-US" sz="2400" dirty="0" err="1">
                <a:sym typeface="Archivo Black"/>
              </a:rPr>
              <a:t>Feron</a:t>
            </a:r>
            <a:r>
              <a:rPr lang="en-US" sz="2400" dirty="0">
                <a:sym typeface="Archivo Black"/>
              </a:rPr>
              <a:t> FIA not yet know</a:t>
            </a:r>
          </a:p>
          <a:p>
            <a:pPr marL="171458" indent="-228600" defTabSz="914400">
              <a:lnSpc>
                <a:spcPct val="90000"/>
              </a:lnSpc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ym typeface="Archivo Black"/>
              </a:rPr>
              <a:t>Standard of Care was weakly dominated</a:t>
            </a:r>
          </a:p>
          <a:p>
            <a:pPr marL="628658" lvl="1" indent="-228600" defTabSz="914400">
              <a:lnSpc>
                <a:spcPct val="90000"/>
              </a:lnSpc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ym typeface="Archivo Black"/>
              </a:rPr>
              <a:t>It may not be the best use of resources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4EFC12-C0BB-4EF8-AC1E-109498B40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999" y="1305375"/>
            <a:ext cx="6477001" cy="491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7ED642B8-4DD7-4C57-A5BF-133C79208312}"/>
              </a:ext>
            </a:extLst>
          </p:cNvPr>
          <p:cNvSpPr/>
          <p:nvPr/>
        </p:nvSpPr>
        <p:spPr>
          <a:xfrm>
            <a:off x="8978" y="-252663"/>
            <a:ext cx="12192000" cy="13581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6" name="TextBox 6"/>
          <p:cNvSpPr txBox="1"/>
          <p:nvPr/>
        </p:nvSpPr>
        <p:spPr>
          <a:xfrm>
            <a:off x="385012" y="1"/>
            <a:ext cx="10756230" cy="962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dirty="0">
                <a:latin typeface="+mj-lt"/>
                <a:ea typeface="+mj-ea"/>
                <a:cs typeface="+mj-cs"/>
                <a:sym typeface="Archivo Black"/>
              </a:rPr>
              <a:t>Policy implication</a:t>
            </a:r>
          </a:p>
        </p:txBody>
      </p:sp>
      <p:graphicFrame>
        <p:nvGraphicFramePr>
          <p:cNvPr id="62" name="TextBox 1">
            <a:extLst>
              <a:ext uri="{FF2B5EF4-FFF2-40B4-BE49-F238E27FC236}">
                <a16:creationId xmlns:a16="http://schemas.microsoft.com/office/drawing/2014/main" id="{8870235B-7B17-F60D-56F3-4BEF29BB8D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6510873"/>
              </p:ext>
            </p:extLst>
          </p:nvPr>
        </p:nvGraphicFramePr>
        <p:xfrm>
          <a:off x="553453" y="1443790"/>
          <a:ext cx="11117179" cy="5185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7159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5CF5923-43DB-4F55-A774-F369410DC243}">
  <we:reference id="wa200000113" version="1.0.0.0" store="en-US" storeType="OMEX"/>
  <we:alternateReferences>
    <we:reference id="wa200000113" version="1.0.0.0" store="WA20000011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3409</TotalTime>
  <Words>619</Words>
  <Application>Microsoft Office PowerPoint</Application>
  <PresentationFormat>Widescreen</PresentationFormat>
  <Paragraphs>110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Office Theme</vt:lpstr>
      <vt:lpstr>Cost-Effectiveness of Latent Tuberculosis Infection Screening and Treatment Modalities in Zambia</vt:lpstr>
      <vt:lpstr> Background: Disease overview </vt:lpstr>
      <vt:lpstr>Background: Study rationale</vt:lpstr>
      <vt:lpstr>Study Overview</vt:lpstr>
      <vt:lpstr>Strategies to Compare</vt:lpstr>
      <vt:lpstr>Model Structure</vt:lpstr>
      <vt:lpstr>Results: Incremental Cost-effectiveness 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Lawrence Mwenge</dc:creator>
  <cp:lastModifiedBy>Lawrence Mwenge</cp:lastModifiedBy>
  <cp:revision>72</cp:revision>
  <dcterms:created xsi:type="dcterms:W3CDTF">2025-05-20T02:22:05Z</dcterms:created>
  <dcterms:modified xsi:type="dcterms:W3CDTF">2025-07-15T19:40:13Z</dcterms:modified>
</cp:coreProperties>
</file>